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8" r:id="rId3"/>
    <p:sldId id="257" r:id="rId4"/>
    <p:sldId id="259" r:id="rId5"/>
    <p:sldId id="260" r:id="rId6"/>
    <p:sldId id="261" r:id="rId7"/>
    <p:sldId id="264" r:id="rId8"/>
    <p:sldId id="262" r:id="rId9"/>
    <p:sldId id="263" r:id="rId10"/>
    <p:sldId id="265" r:id="rId11"/>
    <p:sldId id="266" r:id="rId12"/>
    <p:sldId id="267" r:id="rId13"/>
    <p:sldId id="268" r:id="rId14"/>
    <p:sldId id="269" r:id="rId15"/>
    <p:sldId id="270" r:id="rId16"/>
    <p:sldId id="271" r:id="rId17"/>
    <p:sldId id="273" r:id="rId18"/>
    <p:sldId id="272" r:id="rId1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116" d="100"/>
          <a:sy n="116" d="100"/>
        </p:scale>
        <p:origin x="336" y="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Naslovni slajd">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hr-HR" smtClean="0"/>
              <a:t>Uredite stil naslova matrice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hr-HR" smtClean="0"/>
              <a:t>Uredite stil podnaslova matrice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2/3/2016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Naslov i opis">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hr-HR" smtClean="0"/>
              <a:t>Uredite stil naslova matrice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hr-HR" smtClean="0"/>
              <a:t>Uredite stilove teksta matrice</a:t>
            </a:r>
          </a:p>
        </p:txBody>
      </p:sp>
      <p:sp>
        <p:nvSpPr>
          <p:cNvPr id="4" name="Date Placeholder 3"/>
          <p:cNvSpPr>
            <a:spLocks noGrp="1"/>
          </p:cNvSpPr>
          <p:nvPr>
            <p:ph type="dt" sz="half" idx="10"/>
          </p:nvPr>
        </p:nvSpPr>
        <p:spPr/>
        <p:txBody>
          <a:bodyPr/>
          <a:lstStyle/>
          <a:p>
            <a:fld id="{B61BEF0D-F0BB-DE4B-95CE-6DB70DBA9567}" type="datetimeFigureOut">
              <a:rPr lang="en-US" dirty="0"/>
              <a:pPr/>
              <a:t>2/3/2016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t s opisom">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hr-HR" smtClean="0"/>
              <a:t>Uredite stil naslova matrice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hr-HR" smtClean="0"/>
              <a:t>Uredite stilove teksta matrice</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hr-HR" smtClean="0"/>
              <a:t>Uredite stilove teksta matrice</a:t>
            </a:r>
          </a:p>
        </p:txBody>
      </p:sp>
      <p:sp>
        <p:nvSpPr>
          <p:cNvPr id="4" name="Date Placeholder 3"/>
          <p:cNvSpPr>
            <a:spLocks noGrp="1"/>
          </p:cNvSpPr>
          <p:nvPr>
            <p:ph type="dt" sz="half" idx="10"/>
          </p:nvPr>
        </p:nvSpPr>
        <p:spPr/>
        <p:txBody>
          <a:bodyPr/>
          <a:lstStyle/>
          <a:p>
            <a:fld id="{B61BEF0D-F0BB-DE4B-95CE-6DB70DBA9567}" type="datetimeFigureOut">
              <a:rPr lang="en-US" dirty="0"/>
              <a:pPr/>
              <a:t>2/3/2016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Kartica s nazivom">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hr-HR" smtClean="0"/>
              <a:t>Uredite stil naslova matrice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hr-HR" smtClean="0"/>
              <a:t>Uredite stilove teksta matrice</a:t>
            </a:r>
          </a:p>
        </p:txBody>
      </p:sp>
      <p:sp>
        <p:nvSpPr>
          <p:cNvPr id="5" name="Date Placeholder 4"/>
          <p:cNvSpPr>
            <a:spLocks noGrp="1"/>
          </p:cNvSpPr>
          <p:nvPr>
            <p:ph type="dt" sz="half" idx="10"/>
          </p:nvPr>
        </p:nvSpPr>
        <p:spPr/>
        <p:txBody>
          <a:bodyPr/>
          <a:lstStyle/>
          <a:p>
            <a:fld id="{B61BEF0D-F0BB-DE4B-95CE-6DB70DBA9567}" type="datetimeFigureOut">
              <a:rPr lang="en-US" dirty="0"/>
              <a:pPr/>
              <a:t>2/3/2016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Kartica s nazivom citata">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hr-HR" smtClean="0"/>
              <a:t>Uredite stil naslova matrice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hr-HR" smtClean="0"/>
              <a:t>Uredite stilove teksta matrice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hr-HR" smtClean="0"/>
              <a:t>Uredite stilove teksta matrice</a:t>
            </a:r>
          </a:p>
        </p:txBody>
      </p:sp>
      <p:sp>
        <p:nvSpPr>
          <p:cNvPr id="5" name="Date Placeholder 4"/>
          <p:cNvSpPr>
            <a:spLocks noGrp="1"/>
          </p:cNvSpPr>
          <p:nvPr>
            <p:ph type="dt" sz="half" idx="10"/>
          </p:nvPr>
        </p:nvSpPr>
        <p:spPr/>
        <p:txBody>
          <a:bodyPr/>
          <a:lstStyle/>
          <a:p>
            <a:fld id="{B61BEF0D-F0BB-DE4B-95CE-6DB70DBA9567}" type="datetimeFigureOut">
              <a:rPr lang="en-US" dirty="0"/>
              <a:pPr/>
              <a:t>2/3/2016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ili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hr-HR" smtClean="0"/>
              <a:t>Uredite stil naslova matrice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hr-HR" smtClean="0"/>
              <a:t>Uredite stilove teksta matrice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hr-HR" smtClean="0"/>
              <a:t>Uredite stilove teksta matrice</a:t>
            </a:r>
          </a:p>
        </p:txBody>
      </p:sp>
      <p:sp>
        <p:nvSpPr>
          <p:cNvPr id="5" name="Date Placeholder 4"/>
          <p:cNvSpPr>
            <a:spLocks noGrp="1"/>
          </p:cNvSpPr>
          <p:nvPr>
            <p:ph type="dt" sz="half" idx="10"/>
          </p:nvPr>
        </p:nvSpPr>
        <p:spPr/>
        <p:txBody>
          <a:bodyPr/>
          <a:lstStyle/>
          <a:p>
            <a:fld id="{B61BEF0D-F0BB-DE4B-95CE-6DB70DBA9567}" type="datetimeFigureOut">
              <a:rPr lang="en-US" dirty="0"/>
              <a:pPr/>
              <a:t>2/3/2016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Naslov i okomiti teks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r-HR" smtClean="0"/>
              <a:t>Uredite stil naslova matrice</a:t>
            </a:r>
            <a:endParaRPr lang="en-US" dirty="0"/>
          </a:p>
        </p:txBody>
      </p:sp>
      <p:sp>
        <p:nvSpPr>
          <p:cNvPr id="3" name="Vertical Text Placeholder 2"/>
          <p:cNvSpPr>
            <a:spLocks noGrp="1"/>
          </p:cNvSpPr>
          <p:nvPr>
            <p:ph type="body" orient="vert" idx="1"/>
          </p:nvPr>
        </p:nvSpPr>
        <p:spPr/>
        <p:txBody>
          <a:bodyPr vert="eaVert" anchor="t"/>
          <a:lstStyle/>
          <a:p>
            <a:pPr lvl="0"/>
            <a:r>
              <a:rPr lang="hr-HR" smtClean="0"/>
              <a:t>Uredite stilove teksta matrice</a:t>
            </a:r>
          </a:p>
          <a:p>
            <a:pPr lvl="1"/>
            <a:r>
              <a:rPr lang="hr-HR" smtClean="0"/>
              <a:t>Druga razina</a:t>
            </a:r>
          </a:p>
          <a:p>
            <a:pPr lvl="2"/>
            <a:r>
              <a:rPr lang="hr-HR" smtClean="0"/>
              <a:t>Treća razina</a:t>
            </a:r>
          </a:p>
          <a:p>
            <a:pPr lvl="3"/>
            <a:r>
              <a:rPr lang="hr-HR" smtClean="0"/>
              <a:t>Četvrta razina</a:t>
            </a:r>
          </a:p>
          <a:p>
            <a:pPr lvl="4"/>
            <a:r>
              <a:rPr lang="hr-HR" smtClean="0"/>
              <a:t>Peta razina</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2/3/2016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Okomiti naslov i teks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hr-HR" smtClean="0"/>
              <a:t>Uredite stil naslova matrice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hr-HR" smtClean="0"/>
              <a:t>Uredite stilove teksta matrice</a:t>
            </a:r>
          </a:p>
          <a:p>
            <a:pPr lvl="1"/>
            <a:r>
              <a:rPr lang="hr-HR" smtClean="0"/>
              <a:t>Druga razina</a:t>
            </a:r>
          </a:p>
          <a:p>
            <a:pPr lvl="2"/>
            <a:r>
              <a:rPr lang="hr-HR" smtClean="0"/>
              <a:t>Treća razina</a:t>
            </a:r>
          </a:p>
          <a:p>
            <a:pPr lvl="3"/>
            <a:r>
              <a:rPr lang="hr-HR" smtClean="0"/>
              <a:t>Četvrta razina</a:t>
            </a:r>
          </a:p>
          <a:p>
            <a:pPr lvl="4"/>
            <a:r>
              <a:rPr lang="hr-HR" smtClean="0"/>
              <a:t>Peta razina</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2/3/2016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slov i sadržaj">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hr-HR" smtClean="0"/>
              <a:t>Uredite stil naslova matrice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hr-HR" smtClean="0"/>
              <a:t>Uredite stilove teksta matrice</a:t>
            </a:r>
          </a:p>
          <a:p>
            <a:pPr lvl="1"/>
            <a:r>
              <a:rPr lang="hr-HR" smtClean="0"/>
              <a:t>Druga razina</a:t>
            </a:r>
          </a:p>
          <a:p>
            <a:pPr lvl="2"/>
            <a:r>
              <a:rPr lang="hr-HR" smtClean="0"/>
              <a:t>Treća razina</a:t>
            </a:r>
          </a:p>
          <a:p>
            <a:pPr lvl="3"/>
            <a:r>
              <a:rPr lang="hr-HR" smtClean="0"/>
              <a:t>Četvrta razina</a:t>
            </a:r>
          </a:p>
          <a:p>
            <a:pPr lvl="4"/>
            <a:r>
              <a:rPr lang="hr-HR" smtClean="0"/>
              <a:t>Peta razina</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2/3/2016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aglavlje sekcije">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hr-HR" smtClean="0"/>
              <a:t>Uredite stil naslova matrice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hr-HR" smtClean="0"/>
              <a:t>Uredite stilove teksta matrice</a:t>
            </a:r>
          </a:p>
        </p:txBody>
      </p:sp>
      <p:sp>
        <p:nvSpPr>
          <p:cNvPr id="4" name="Date Placeholder 3"/>
          <p:cNvSpPr>
            <a:spLocks noGrp="1"/>
          </p:cNvSpPr>
          <p:nvPr>
            <p:ph type="dt" sz="half" idx="10"/>
          </p:nvPr>
        </p:nvSpPr>
        <p:spPr/>
        <p:txBody>
          <a:bodyPr/>
          <a:lstStyle/>
          <a:p>
            <a:fld id="{B61BEF0D-F0BB-DE4B-95CE-6DB70DBA9567}" type="datetimeFigureOut">
              <a:rPr lang="en-US" dirty="0"/>
              <a:pPr/>
              <a:t>2/3/2016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sadržaja">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hr-HR" smtClean="0"/>
              <a:t>Uredite stil naslova matrice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hr-HR" smtClean="0"/>
              <a:t>Uredite stilove teksta matrice</a:t>
            </a:r>
          </a:p>
          <a:p>
            <a:pPr lvl="1"/>
            <a:r>
              <a:rPr lang="hr-HR" smtClean="0"/>
              <a:t>Druga razina</a:t>
            </a:r>
          </a:p>
          <a:p>
            <a:pPr lvl="2"/>
            <a:r>
              <a:rPr lang="hr-HR" smtClean="0"/>
              <a:t>Treća razina</a:t>
            </a:r>
          </a:p>
          <a:p>
            <a:pPr lvl="3"/>
            <a:r>
              <a:rPr lang="hr-HR" smtClean="0"/>
              <a:t>Četvrta razina</a:t>
            </a:r>
          </a:p>
          <a:p>
            <a:pPr lvl="4"/>
            <a:r>
              <a:rPr lang="hr-HR" smtClean="0"/>
              <a:t>Peta razina</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hr-HR" smtClean="0"/>
              <a:t>Uredite stilove teksta matrice</a:t>
            </a:r>
          </a:p>
          <a:p>
            <a:pPr lvl="1"/>
            <a:r>
              <a:rPr lang="hr-HR" smtClean="0"/>
              <a:t>Druga razina</a:t>
            </a:r>
          </a:p>
          <a:p>
            <a:pPr lvl="2"/>
            <a:r>
              <a:rPr lang="hr-HR" smtClean="0"/>
              <a:t>Treća razina</a:t>
            </a:r>
          </a:p>
          <a:p>
            <a:pPr lvl="3"/>
            <a:r>
              <a:rPr lang="hr-HR" smtClean="0"/>
              <a:t>Četvrta razina</a:t>
            </a:r>
          </a:p>
          <a:p>
            <a:pPr lvl="4"/>
            <a:r>
              <a:rPr lang="hr-HR" smtClean="0"/>
              <a:t>Peta razina</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2/3/2016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Usporedb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hr-HR" smtClean="0"/>
              <a:t>Uredite stil naslova matrice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r-HR" smtClean="0"/>
              <a:t>Uredite stilove teksta matrice</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hr-HR" smtClean="0"/>
              <a:t>Uredite stilove teksta matrice</a:t>
            </a:r>
          </a:p>
          <a:p>
            <a:pPr lvl="1"/>
            <a:r>
              <a:rPr lang="hr-HR" smtClean="0"/>
              <a:t>Druga razina</a:t>
            </a:r>
          </a:p>
          <a:p>
            <a:pPr lvl="2"/>
            <a:r>
              <a:rPr lang="hr-HR" smtClean="0"/>
              <a:t>Treća razina</a:t>
            </a:r>
          </a:p>
          <a:p>
            <a:pPr lvl="3"/>
            <a:r>
              <a:rPr lang="hr-HR" smtClean="0"/>
              <a:t>Četvrta razina</a:t>
            </a:r>
          </a:p>
          <a:p>
            <a:pPr lvl="4"/>
            <a:r>
              <a:rPr lang="hr-HR" smtClean="0"/>
              <a:t>Peta razina</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r-HR" smtClean="0"/>
              <a:t>Uredite stilove teksta matrice</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hr-HR" smtClean="0"/>
              <a:t>Uredite stilove teksta matrice</a:t>
            </a:r>
          </a:p>
          <a:p>
            <a:pPr lvl="1"/>
            <a:r>
              <a:rPr lang="hr-HR" smtClean="0"/>
              <a:t>Druga razina</a:t>
            </a:r>
          </a:p>
          <a:p>
            <a:pPr lvl="2"/>
            <a:r>
              <a:rPr lang="hr-HR" smtClean="0"/>
              <a:t>Treća razina</a:t>
            </a:r>
          </a:p>
          <a:p>
            <a:pPr lvl="3"/>
            <a:r>
              <a:rPr lang="hr-HR" smtClean="0"/>
              <a:t>Četvrta razina</a:t>
            </a:r>
          </a:p>
          <a:p>
            <a:pPr lvl="4"/>
            <a:r>
              <a:rPr lang="hr-HR" smtClean="0"/>
              <a:t>Peta razina</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2/3/2016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amo naslov">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r-HR" smtClean="0"/>
              <a:t>Uredite stil naslova matrice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2/3/2016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azn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2/3/2016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Sadržaj s opisom">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hr-HR" smtClean="0"/>
              <a:t>Uredite stil naslova matrice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hr-HR" smtClean="0"/>
              <a:t>Uredite stilove teksta matrice</a:t>
            </a:r>
          </a:p>
          <a:p>
            <a:pPr lvl="1"/>
            <a:r>
              <a:rPr lang="hr-HR" smtClean="0"/>
              <a:t>Druga razina</a:t>
            </a:r>
          </a:p>
          <a:p>
            <a:pPr lvl="2"/>
            <a:r>
              <a:rPr lang="hr-HR" smtClean="0"/>
              <a:t>Treća razina</a:t>
            </a:r>
          </a:p>
          <a:p>
            <a:pPr lvl="3"/>
            <a:r>
              <a:rPr lang="hr-HR" smtClean="0"/>
              <a:t>Četvrta razina</a:t>
            </a:r>
          </a:p>
          <a:p>
            <a:pPr lvl="4"/>
            <a:r>
              <a:rPr lang="hr-HR" smtClean="0"/>
              <a:t>Peta razina</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hr-HR" smtClean="0"/>
              <a:t>Uredite stilove teksta matrice</a:t>
            </a:r>
          </a:p>
        </p:txBody>
      </p:sp>
      <p:sp>
        <p:nvSpPr>
          <p:cNvPr id="5" name="Date Placeholder 4"/>
          <p:cNvSpPr>
            <a:spLocks noGrp="1"/>
          </p:cNvSpPr>
          <p:nvPr>
            <p:ph type="dt" sz="half" idx="10"/>
          </p:nvPr>
        </p:nvSpPr>
        <p:spPr/>
        <p:txBody>
          <a:bodyPr/>
          <a:lstStyle/>
          <a:p>
            <a:fld id="{B61BEF0D-F0BB-DE4B-95CE-6DB70DBA9567}" type="datetimeFigureOut">
              <a:rPr lang="en-US" dirty="0"/>
              <a:pPr/>
              <a:t>2/3/2016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Slika s opisom">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hr-HR" smtClean="0"/>
              <a:t>Uredite stil naslova matrice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hr-HR" smtClean="0"/>
              <a:t>Kliknite ikonu da biste dodali  sliku</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hr-HR" smtClean="0"/>
              <a:t>Uredite stilove teksta matrice</a:t>
            </a:r>
          </a:p>
        </p:txBody>
      </p:sp>
      <p:sp>
        <p:nvSpPr>
          <p:cNvPr id="5" name="Date Placeholder 4"/>
          <p:cNvSpPr>
            <a:spLocks noGrp="1"/>
          </p:cNvSpPr>
          <p:nvPr>
            <p:ph type="dt" sz="half" idx="10"/>
          </p:nvPr>
        </p:nvSpPr>
        <p:spPr/>
        <p:txBody>
          <a:bodyPr/>
          <a:lstStyle/>
          <a:p>
            <a:fld id="{B61BEF0D-F0BB-DE4B-95CE-6DB70DBA9567}" type="datetimeFigureOut">
              <a:rPr lang="en-US" dirty="0"/>
              <a:pPr/>
              <a:t>2/3/2016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hr-HR" smtClean="0"/>
              <a:t>Uredite stil naslova matrice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hr-HR" smtClean="0"/>
              <a:t>Uredite stilove teksta matrice</a:t>
            </a:r>
          </a:p>
          <a:p>
            <a:pPr lvl="1"/>
            <a:r>
              <a:rPr lang="hr-HR" smtClean="0"/>
              <a:t>Druga razina</a:t>
            </a:r>
          </a:p>
          <a:p>
            <a:pPr lvl="2"/>
            <a:r>
              <a:rPr lang="hr-HR" smtClean="0"/>
              <a:t>Treća razina</a:t>
            </a:r>
          </a:p>
          <a:p>
            <a:pPr lvl="3"/>
            <a:r>
              <a:rPr lang="hr-HR" smtClean="0"/>
              <a:t>Četvrta razina</a:t>
            </a:r>
          </a:p>
          <a:p>
            <a:pPr lvl="4"/>
            <a:r>
              <a:rPr lang="hr-HR" smtClean="0"/>
              <a:t>Peta razina</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2/3/2016</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2" r:id="rId12"/>
    <p:sldLayoutId id="2147483663" r:id="rId13"/>
    <p:sldLayoutId id="2147483664" r:id="rId14"/>
    <p:sldLayoutId id="2147483658" r:id="rId15"/>
    <p:sldLayoutId id="2147483659"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hyperlink" Target="mailto:opcina@knezevi-vinogradi.hr" TargetMode="Externa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ctrTitle"/>
          </p:nvPr>
        </p:nvSpPr>
        <p:spPr/>
        <p:txBody>
          <a:bodyPr>
            <a:normAutofit/>
          </a:bodyPr>
          <a:lstStyle/>
          <a:p>
            <a:pPr algn="ctr"/>
            <a:r>
              <a:rPr lang="hr-HR" dirty="0"/>
              <a:t>J A V N </a:t>
            </a:r>
            <a:r>
              <a:rPr lang="hr-HR" dirty="0" smtClean="0"/>
              <a:t>I  N </a:t>
            </a:r>
            <a:r>
              <a:rPr lang="hr-HR" dirty="0"/>
              <a:t>A T J E Č A J </a:t>
            </a:r>
            <a:r>
              <a:rPr lang="hr-HR" dirty="0" smtClean="0"/>
              <a:t/>
            </a:r>
            <a:br>
              <a:rPr lang="hr-HR" dirty="0" smtClean="0"/>
            </a:br>
            <a:endParaRPr lang="hr-HR" dirty="0"/>
          </a:p>
        </p:txBody>
      </p:sp>
      <p:sp>
        <p:nvSpPr>
          <p:cNvPr id="3" name="Podnaslov 2"/>
          <p:cNvSpPr>
            <a:spLocks noGrp="1"/>
          </p:cNvSpPr>
          <p:nvPr>
            <p:ph type="subTitle" idx="1"/>
          </p:nvPr>
        </p:nvSpPr>
        <p:spPr/>
        <p:txBody>
          <a:bodyPr/>
          <a:lstStyle/>
          <a:p>
            <a:r>
              <a:rPr lang="hr-HR" dirty="0"/>
              <a:t>za financiranje programa i projekata udruga od interesa za opće dobro na području Općine Kneževi Vinogradi u 2016. godini</a:t>
            </a:r>
          </a:p>
        </p:txBody>
      </p:sp>
    </p:spTree>
    <p:extLst>
      <p:ext uri="{BB962C8B-B14F-4D97-AF65-F5344CB8AC3E}">
        <p14:creationId xmlns:p14="http://schemas.microsoft.com/office/powerpoint/2010/main" val="334266102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hr-HR" dirty="0" smtClean="0"/>
              <a:t>Neprihvatljivi </a:t>
            </a:r>
            <a:r>
              <a:rPr lang="hr-HR" dirty="0"/>
              <a:t>troškovi</a:t>
            </a:r>
          </a:p>
        </p:txBody>
      </p:sp>
      <p:sp>
        <p:nvSpPr>
          <p:cNvPr id="3" name="Rezervirano mjesto sadržaja 2"/>
          <p:cNvSpPr>
            <a:spLocks noGrp="1"/>
          </p:cNvSpPr>
          <p:nvPr>
            <p:ph idx="1"/>
          </p:nvPr>
        </p:nvSpPr>
        <p:spPr/>
        <p:txBody>
          <a:bodyPr/>
          <a:lstStyle/>
          <a:p>
            <a:r>
              <a:rPr lang="hr-HR" dirty="0" smtClean="0"/>
              <a:t>dugovi </a:t>
            </a:r>
            <a:r>
              <a:rPr lang="hr-HR" dirty="0"/>
              <a:t>i stavke za pokrivanje gubitaka ili </a:t>
            </a:r>
            <a:r>
              <a:rPr lang="hr-HR" dirty="0" smtClean="0"/>
              <a:t>dugova,</a:t>
            </a:r>
          </a:p>
          <a:p>
            <a:r>
              <a:rPr lang="hr-HR" dirty="0" smtClean="0"/>
              <a:t>dospjele </a:t>
            </a:r>
            <a:r>
              <a:rPr lang="hr-HR" dirty="0"/>
              <a:t>kamate po </a:t>
            </a:r>
            <a:r>
              <a:rPr lang="hr-HR" dirty="0" smtClean="0"/>
              <a:t>obvezama,</a:t>
            </a:r>
          </a:p>
          <a:p>
            <a:r>
              <a:rPr lang="hr-HR" dirty="0" smtClean="0"/>
              <a:t>stavke </a:t>
            </a:r>
            <a:r>
              <a:rPr lang="hr-HR" dirty="0"/>
              <a:t>koje se već financiraju iz javnih </a:t>
            </a:r>
            <a:r>
              <a:rPr lang="hr-HR" dirty="0" smtClean="0"/>
              <a:t>izvora,</a:t>
            </a:r>
          </a:p>
          <a:p>
            <a:r>
              <a:rPr lang="hr-HR" dirty="0" smtClean="0"/>
              <a:t>kupovina </a:t>
            </a:r>
            <a:r>
              <a:rPr lang="hr-HR" dirty="0"/>
              <a:t>zemljišta ili </a:t>
            </a:r>
            <a:r>
              <a:rPr lang="hr-HR" dirty="0" smtClean="0"/>
              <a:t>građevina (osim </a:t>
            </a:r>
            <a:r>
              <a:rPr lang="hr-HR" dirty="0"/>
              <a:t>kada je to nužno za izravno provođenje programa/projekta, kada se vlasništvo mora prenijeti na udrugu i/ili partnere najkasnije po završetku </a:t>
            </a:r>
            <a:r>
              <a:rPr lang="hr-HR" dirty="0" smtClean="0"/>
              <a:t>projekta,</a:t>
            </a:r>
          </a:p>
          <a:p>
            <a:r>
              <a:rPr lang="hr-HR" dirty="0" smtClean="0"/>
              <a:t>gubitci </a:t>
            </a:r>
            <a:r>
              <a:rPr lang="hr-HR" dirty="0"/>
              <a:t>na tečajnim </a:t>
            </a:r>
            <a:r>
              <a:rPr lang="hr-HR" dirty="0" smtClean="0"/>
              <a:t>razlikama,</a:t>
            </a:r>
          </a:p>
          <a:p>
            <a:r>
              <a:rPr lang="hr-HR" dirty="0" smtClean="0"/>
              <a:t>zajmovi </a:t>
            </a:r>
            <a:r>
              <a:rPr lang="hr-HR" dirty="0"/>
              <a:t>trećim </a:t>
            </a:r>
            <a:r>
              <a:rPr lang="hr-HR" dirty="0" smtClean="0"/>
              <a:t>stranama,</a:t>
            </a:r>
          </a:p>
          <a:p>
            <a:r>
              <a:rPr lang="hr-HR" dirty="0" smtClean="0"/>
              <a:t>drugi </a:t>
            </a:r>
            <a:r>
              <a:rPr lang="hr-HR" dirty="0"/>
              <a:t>troškovi koji nisu u neposrednoj povezanosti sa sadržajem i ciljevima projekta/programa. </a:t>
            </a:r>
          </a:p>
        </p:txBody>
      </p:sp>
    </p:spTree>
    <p:extLst>
      <p:ext uri="{BB962C8B-B14F-4D97-AF65-F5344CB8AC3E}">
        <p14:creationId xmlns:p14="http://schemas.microsoft.com/office/powerpoint/2010/main" val="354051120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2518785" y="492304"/>
            <a:ext cx="8911687" cy="1280890"/>
          </a:xfrm>
        </p:spPr>
        <p:txBody>
          <a:bodyPr/>
          <a:lstStyle/>
          <a:p>
            <a:r>
              <a:rPr lang="hr-HR" dirty="0" smtClean="0"/>
              <a:t>Potrebna dokumentacija</a:t>
            </a:r>
            <a:endParaRPr lang="hr-HR" dirty="0"/>
          </a:p>
        </p:txBody>
      </p:sp>
      <p:sp>
        <p:nvSpPr>
          <p:cNvPr id="3" name="Rezervirano mjesto sadržaja 2"/>
          <p:cNvSpPr>
            <a:spLocks noGrp="1"/>
          </p:cNvSpPr>
          <p:nvPr>
            <p:ph idx="1"/>
          </p:nvPr>
        </p:nvSpPr>
        <p:spPr>
          <a:xfrm>
            <a:off x="2589212" y="1589902"/>
            <a:ext cx="8915400" cy="5115698"/>
          </a:xfrm>
        </p:spPr>
        <p:txBody>
          <a:bodyPr>
            <a:normAutofit fontScale="92500" lnSpcReduction="20000"/>
          </a:bodyPr>
          <a:lstStyle/>
          <a:p>
            <a:pPr marL="0" indent="0">
              <a:buNone/>
            </a:pPr>
            <a:r>
              <a:rPr lang="hr-HR" dirty="0" smtClean="0"/>
              <a:t>1. Potpisan </a:t>
            </a:r>
            <a:r>
              <a:rPr lang="hr-HR" dirty="0"/>
              <a:t>i ovjereni opisni obrazac – Opisni obrazac prijave </a:t>
            </a:r>
            <a:endParaRPr lang="hr-HR" dirty="0" smtClean="0"/>
          </a:p>
          <a:p>
            <a:pPr marL="0" indent="0">
              <a:buNone/>
            </a:pPr>
            <a:r>
              <a:rPr lang="hr-HR" dirty="0" smtClean="0"/>
              <a:t>2</a:t>
            </a:r>
            <a:r>
              <a:rPr lang="hr-HR" dirty="0"/>
              <a:t>. Potpisan i ovjeren obrazac proračuna – Obrazac proračuna </a:t>
            </a:r>
            <a:endParaRPr lang="hr-HR" dirty="0" smtClean="0"/>
          </a:p>
          <a:p>
            <a:pPr marL="0" indent="0">
              <a:buNone/>
            </a:pPr>
            <a:r>
              <a:rPr lang="hr-HR" dirty="0" smtClean="0"/>
              <a:t>3</a:t>
            </a:r>
            <a:r>
              <a:rPr lang="hr-HR" dirty="0"/>
              <a:t>. Statut udruge (preslika) – </a:t>
            </a:r>
            <a:r>
              <a:rPr lang="hr-HR" b="1" dirty="0"/>
              <a:t>ukoliko isti nije objavljen u Registru udruga na web-u </a:t>
            </a:r>
            <a:endParaRPr lang="hr-HR" b="1" dirty="0" smtClean="0"/>
          </a:p>
          <a:p>
            <a:pPr marL="0" indent="0">
              <a:buNone/>
            </a:pPr>
            <a:r>
              <a:rPr lang="hr-HR" dirty="0" smtClean="0"/>
              <a:t>4</a:t>
            </a:r>
            <a:r>
              <a:rPr lang="hr-HR" dirty="0"/>
              <a:t>. Dokaz da je predana dokumentacija za usklađenje Statuta sa Zakonom o udrugama (</a:t>
            </a:r>
            <a:r>
              <a:rPr lang="hr-HR" b="1" dirty="0"/>
              <a:t>ukoliko udruga nije ishodila novo Rješenje Ureda državne uprave u Osječko-baranjskoj Županiji</a:t>
            </a:r>
            <a:r>
              <a:rPr lang="hr-HR" dirty="0"/>
              <a:t>) </a:t>
            </a:r>
            <a:endParaRPr lang="hr-HR" dirty="0" smtClean="0"/>
          </a:p>
          <a:p>
            <a:pPr marL="0" indent="0">
              <a:buNone/>
            </a:pPr>
            <a:r>
              <a:rPr lang="hr-HR" dirty="0" smtClean="0"/>
              <a:t>5</a:t>
            </a:r>
            <a:r>
              <a:rPr lang="hr-HR" dirty="0"/>
              <a:t>. Potvrda Porezne uprave o stanju duga po osnovi javnih davanja ne starija od 30 dana od dana objave javnog poziva (preslika) </a:t>
            </a:r>
            <a:endParaRPr lang="hr-HR" dirty="0" smtClean="0"/>
          </a:p>
          <a:p>
            <a:pPr marL="0" indent="0">
              <a:buNone/>
            </a:pPr>
            <a:r>
              <a:rPr lang="hr-HR" dirty="0" smtClean="0"/>
              <a:t>6</a:t>
            </a:r>
            <a:r>
              <a:rPr lang="hr-HR" dirty="0"/>
              <a:t>. Potpisanu (od strane predsjednika udruge) i ovjerenu izjavu da su ispunjene sve obveze prema davateljima potpore u ranije provođenim programima / projektima / manifestacijama </a:t>
            </a:r>
            <a:endParaRPr lang="hr-HR" dirty="0" smtClean="0"/>
          </a:p>
          <a:p>
            <a:pPr marL="0" indent="0">
              <a:buNone/>
            </a:pPr>
            <a:r>
              <a:rPr lang="hr-HR" dirty="0" smtClean="0"/>
              <a:t>7</a:t>
            </a:r>
            <a:r>
              <a:rPr lang="hr-HR" dirty="0"/>
              <a:t>. Uvjerenje nadležnog suda da se protiv odgovorne osobe prijavitelja ne vodi kazneni postupak koje nije starije od šest mjeseci od objave javnog </a:t>
            </a:r>
            <a:r>
              <a:rPr lang="hr-HR" dirty="0" smtClean="0"/>
              <a:t>natječaja</a:t>
            </a:r>
          </a:p>
          <a:p>
            <a:pPr marL="0" indent="0">
              <a:buNone/>
            </a:pPr>
            <a:r>
              <a:rPr lang="hr-HR" dirty="0" smtClean="0"/>
              <a:t>8</a:t>
            </a:r>
            <a:r>
              <a:rPr lang="hr-HR" dirty="0"/>
              <a:t>. Izjava o nepostojanju dvostrukog financiranja </a:t>
            </a:r>
            <a:endParaRPr lang="hr-HR" dirty="0" smtClean="0"/>
          </a:p>
          <a:p>
            <a:pPr marL="0" indent="0">
              <a:buNone/>
            </a:pPr>
            <a:r>
              <a:rPr lang="hr-HR" dirty="0" smtClean="0"/>
              <a:t>9</a:t>
            </a:r>
            <a:r>
              <a:rPr lang="hr-HR" dirty="0"/>
              <a:t>. Kao prilog obrascu proračuna, za odobrena financijska sredstva iznad 20.000,00 kn, dostavljaju se dokumenti na osnovu kojih je isti utvrđen (ponude, izjave suradnika o cijeni koštanja njihovih usluga, procjene troškova i sl.), ukoliko se ne radi o programima kojim se odobravaju financijska sredstva za tekuće poslovanje udruge</a:t>
            </a:r>
          </a:p>
        </p:txBody>
      </p:sp>
    </p:spTree>
    <p:extLst>
      <p:ext uri="{BB962C8B-B14F-4D97-AF65-F5344CB8AC3E}">
        <p14:creationId xmlns:p14="http://schemas.microsoft.com/office/powerpoint/2010/main" val="140810872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1952368" y="492305"/>
            <a:ext cx="9725239" cy="1280890"/>
          </a:xfrm>
        </p:spPr>
        <p:txBody>
          <a:bodyPr/>
          <a:lstStyle/>
          <a:p>
            <a:r>
              <a:rPr lang="hr-HR" dirty="0" smtClean="0"/>
              <a:t>OPISNI OBRAZAC I OBRAZAC PRORAČUNA</a:t>
            </a:r>
            <a:endParaRPr lang="hr-HR" dirty="0"/>
          </a:p>
        </p:txBody>
      </p:sp>
      <p:sp>
        <p:nvSpPr>
          <p:cNvPr id="3" name="Rezervirano mjesto sadržaja 2"/>
          <p:cNvSpPr>
            <a:spLocks noGrp="1"/>
          </p:cNvSpPr>
          <p:nvPr>
            <p:ph idx="1"/>
          </p:nvPr>
        </p:nvSpPr>
        <p:spPr>
          <a:xfrm>
            <a:off x="2840060" y="1491049"/>
            <a:ext cx="8915400" cy="5181600"/>
          </a:xfrm>
        </p:spPr>
        <p:txBody>
          <a:bodyPr>
            <a:normAutofit/>
          </a:bodyPr>
          <a:lstStyle/>
          <a:p>
            <a:pPr marL="0" indent="0">
              <a:buNone/>
            </a:pPr>
            <a:endParaRPr lang="hr-HR" dirty="0" smtClean="0"/>
          </a:p>
          <a:p>
            <a:pPr marL="0" indent="0">
              <a:buNone/>
            </a:pPr>
            <a:r>
              <a:rPr lang="hr-HR" dirty="0" smtClean="0"/>
              <a:t>Potrebno </a:t>
            </a:r>
            <a:r>
              <a:rPr lang="hr-HR" dirty="0"/>
              <a:t>je ispuniti sve tražene podatke, ispisati </a:t>
            </a:r>
            <a:r>
              <a:rPr lang="hr-HR" dirty="0" smtClean="0"/>
              <a:t>obrasce, </a:t>
            </a:r>
            <a:r>
              <a:rPr lang="hr-HR" dirty="0"/>
              <a:t>potpisati </a:t>
            </a:r>
            <a:r>
              <a:rPr lang="hr-HR" dirty="0" smtClean="0"/>
              <a:t>ih </a:t>
            </a:r>
            <a:r>
              <a:rPr lang="hr-HR" dirty="0"/>
              <a:t>i ovjeriti pečatom udruge te ga dostaviti </a:t>
            </a:r>
            <a:r>
              <a:rPr lang="hr-HR" b="1" u="sng" dirty="0"/>
              <a:t>preporučeno poštom </a:t>
            </a:r>
            <a:r>
              <a:rPr lang="hr-HR" dirty="0"/>
              <a:t>ili osobno u Pisarnicu Općine Kneževi Vinogradi. </a:t>
            </a:r>
            <a:endParaRPr lang="hr-HR" dirty="0" smtClean="0"/>
          </a:p>
          <a:p>
            <a:pPr marL="0" indent="0">
              <a:buNone/>
            </a:pPr>
            <a:r>
              <a:rPr lang="hr-HR" dirty="0" smtClean="0"/>
              <a:t>Obrasci </a:t>
            </a:r>
            <a:r>
              <a:rPr lang="hr-HR" dirty="0"/>
              <a:t>u kojima nedostaju podatci, vezani uz sadržaj programa/projekta neće biti primljeni u razmatranje. </a:t>
            </a:r>
            <a:endParaRPr lang="hr-HR" dirty="0" smtClean="0"/>
          </a:p>
          <a:p>
            <a:pPr marL="0" indent="0">
              <a:buNone/>
            </a:pPr>
            <a:endParaRPr lang="hr-HR" dirty="0" smtClean="0"/>
          </a:p>
          <a:p>
            <a:pPr marL="0" indent="0" algn="ctr">
              <a:buNone/>
            </a:pPr>
            <a:r>
              <a:rPr lang="hr-HR" b="1" dirty="0" smtClean="0"/>
              <a:t>Obrazac </a:t>
            </a:r>
            <a:r>
              <a:rPr lang="hr-HR" b="1" dirty="0"/>
              <a:t>je potrebno ispuniti na računalu. </a:t>
            </a:r>
            <a:endParaRPr lang="hr-HR" b="1" dirty="0" smtClean="0"/>
          </a:p>
          <a:p>
            <a:pPr marL="0" indent="0" algn="ctr">
              <a:buNone/>
            </a:pPr>
            <a:r>
              <a:rPr lang="hr-HR" b="1" dirty="0" smtClean="0"/>
              <a:t>Rukom </a:t>
            </a:r>
            <a:r>
              <a:rPr lang="hr-HR" b="1" dirty="0"/>
              <a:t>ispisani obrasci neće biti primljeni u razmatranje. </a:t>
            </a:r>
          </a:p>
          <a:p>
            <a:pPr marL="0" indent="0">
              <a:buNone/>
            </a:pPr>
            <a:endParaRPr lang="hr-HR" dirty="0" smtClean="0"/>
          </a:p>
          <a:p>
            <a:pPr marL="0" indent="0">
              <a:buNone/>
            </a:pPr>
            <a:r>
              <a:rPr lang="hr-HR" dirty="0" smtClean="0"/>
              <a:t>Ukoliko obrasci sadrže gore navedene nedostatke, prijava će se smatrati nevažećom.</a:t>
            </a:r>
          </a:p>
          <a:p>
            <a:pPr marL="0" indent="0">
              <a:buNone/>
            </a:pPr>
            <a:r>
              <a:rPr lang="hr-HR" dirty="0" smtClean="0"/>
              <a:t>*Kod obrasca proračuna – paziti na formule u ćelijama (Excel), pogotovo ukoliko se dodaju novi redovi.  </a:t>
            </a:r>
            <a:endParaRPr lang="hr-HR" dirty="0"/>
          </a:p>
        </p:txBody>
      </p:sp>
    </p:spTree>
    <p:extLst>
      <p:ext uri="{BB962C8B-B14F-4D97-AF65-F5344CB8AC3E}">
        <p14:creationId xmlns:p14="http://schemas.microsoft.com/office/powerpoint/2010/main" val="298289595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2592925" y="294597"/>
            <a:ext cx="8911687" cy="1280890"/>
          </a:xfrm>
        </p:spPr>
        <p:txBody>
          <a:bodyPr/>
          <a:lstStyle/>
          <a:p>
            <a:r>
              <a:rPr lang="hr-HR" dirty="0" smtClean="0"/>
              <a:t>NAČIN PRIJAVE</a:t>
            </a:r>
            <a:endParaRPr lang="hr-HR" dirty="0"/>
          </a:p>
        </p:txBody>
      </p:sp>
      <p:sp>
        <p:nvSpPr>
          <p:cNvPr id="3" name="Rezervirano mjesto sadržaja 2"/>
          <p:cNvSpPr>
            <a:spLocks noGrp="1"/>
          </p:cNvSpPr>
          <p:nvPr>
            <p:ph idx="1"/>
          </p:nvPr>
        </p:nvSpPr>
        <p:spPr>
          <a:xfrm>
            <a:off x="2589212" y="1276865"/>
            <a:ext cx="8915400" cy="5453449"/>
          </a:xfrm>
        </p:spPr>
        <p:txBody>
          <a:bodyPr>
            <a:normAutofit fontScale="77500" lnSpcReduction="20000"/>
          </a:bodyPr>
          <a:lstStyle/>
          <a:p>
            <a:pPr marL="0" indent="0">
              <a:buNone/>
            </a:pPr>
            <a:r>
              <a:rPr lang="hr-HR" dirty="0"/>
              <a:t>Obvezne obrasce i propisanu dokumentaciju potrebno je poslati u papirnatom obliku (jedan </a:t>
            </a:r>
            <a:r>
              <a:rPr lang="hr-HR" dirty="0" smtClean="0"/>
              <a:t>izvornik)</a:t>
            </a:r>
          </a:p>
          <a:p>
            <a:pPr marL="0" indent="0">
              <a:buNone/>
            </a:pPr>
            <a:r>
              <a:rPr lang="hr-HR" dirty="0" smtClean="0"/>
              <a:t>Prijava </a:t>
            </a:r>
            <a:r>
              <a:rPr lang="hr-HR" dirty="0"/>
              <a:t>u papirnatom obliku sadržava obvezne obrasce vlastoručno potpisane od strane osobe ovlaštene za zastupanje i ovjerene službenim pečatom </a:t>
            </a:r>
            <a:r>
              <a:rPr lang="hr-HR" dirty="0" smtClean="0"/>
              <a:t>organizacije</a:t>
            </a:r>
          </a:p>
          <a:p>
            <a:pPr marL="0" indent="0">
              <a:buNone/>
            </a:pPr>
            <a:r>
              <a:rPr lang="hr-HR" dirty="0" smtClean="0"/>
              <a:t>Prijave </a:t>
            </a:r>
            <a:r>
              <a:rPr lang="hr-HR" dirty="0"/>
              <a:t>se, na propisanim obrascima i s potrebnom dokumentacijom u </a:t>
            </a:r>
            <a:r>
              <a:rPr lang="hr-HR" b="1" dirty="0"/>
              <a:t>zatvorenoj omotnici šalju preporučeno poštom ili osobno </a:t>
            </a:r>
            <a:r>
              <a:rPr lang="hr-HR" dirty="0"/>
              <a:t>predaju na sljedeću adresu: </a:t>
            </a:r>
            <a:endParaRPr lang="hr-HR" dirty="0" smtClean="0"/>
          </a:p>
          <a:p>
            <a:pPr marL="0" indent="0" algn="ctr">
              <a:buNone/>
            </a:pPr>
            <a:endParaRPr lang="hr-HR" dirty="0" smtClean="0"/>
          </a:p>
          <a:p>
            <a:pPr marL="0" indent="0" algn="ctr">
              <a:buNone/>
            </a:pPr>
            <a:r>
              <a:rPr lang="hr-HR" b="1" dirty="0" smtClean="0"/>
              <a:t>OPĆINA </a:t>
            </a:r>
            <a:r>
              <a:rPr lang="hr-HR" b="1" dirty="0"/>
              <a:t>KNEŽEVI VINOGRADI </a:t>
            </a:r>
            <a:endParaRPr lang="hr-HR" b="1" dirty="0" smtClean="0"/>
          </a:p>
          <a:p>
            <a:pPr marL="0" indent="0" algn="ctr">
              <a:buNone/>
            </a:pPr>
            <a:r>
              <a:rPr lang="hr-HR" dirty="0" smtClean="0"/>
              <a:t>Jedinstveni </a:t>
            </a:r>
            <a:r>
              <a:rPr lang="hr-HR" dirty="0"/>
              <a:t>upravni odjel </a:t>
            </a:r>
            <a:endParaRPr lang="hr-HR" dirty="0" smtClean="0"/>
          </a:p>
          <a:p>
            <a:pPr marL="0" indent="0" algn="ctr">
              <a:buNone/>
            </a:pPr>
            <a:r>
              <a:rPr lang="hr-HR" dirty="0" smtClean="0"/>
              <a:t>Hrvatske </a:t>
            </a:r>
            <a:r>
              <a:rPr lang="hr-HR" dirty="0"/>
              <a:t>Republike 3 </a:t>
            </a:r>
            <a:endParaRPr lang="hr-HR" dirty="0" smtClean="0"/>
          </a:p>
          <a:p>
            <a:pPr marL="0" indent="0" algn="ctr">
              <a:buNone/>
            </a:pPr>
            <a:r>
              <a:rPr lang="hr-HR" dirty="0" smtClean="0"/>
              <a:t>31309 </a:t>
            </a:r>
            <a:r>
              <a:rPr lang="hr-HR" dirty="0"/>
              <a:t>Kneževi Vinogradi </a:t>
            </a:r>
            <a:endParaRPr lang="hr-HR" dirty="0" smtClean="0"/>
          </a:p>
          <a:p>
            <a:pPr marL="0" indent="0" algn="ctr">
              <a:buNone/>
            </a:pPr>
            <a:r>
              <a:rPr lang="hr-HR" dirty="0" smtClean="0"/>
              <a:t>s </a:t>
            </a:r>
            <a:r>
              <a:rPr lang="hr-HR" dirty="0"/>
              <a:t>obaveznom naznakom: </a:t>
            </a:r>
            <a:endParaRPr lang="hr-HR" dirty="0" smtClean="0"/>
          </a:p>
          <a:p>
            <a:pPr marL="0" indent="0" algn="ctr">
              <a:buNone/>
            </a:pPr>
            <a:endParaRPr lang="hr-HR" dirty="0" smtClean="0"/>
          </a:p>
          <a:p>
            <a:pPr marL="0" indent="0" algn="ctr">
              <a:buNone/>
            </a:pPr>
            <a:r>
              <a:rPr lang="hr-HR" b="1" dirty="0" smtClean="0"/>
              <a:t>˝</a:t>
            </a:r>
            <a:r>
              <a:rPr lang="hr-HR" b="1" dirty="0"/>
              <a:t>Za Javni natječaj za financiranje programa i projekata od interesa za opće dobro – NE </a:t>
            </a:r>
            <a:r>
              <a:rPr lang="hr-HR" b="1" dirty="0" smtClean="0"/>
              <a:t>OTVARAJ˝</a:t>
            </a:r>
            <a:endParaRPr lang="hr-HR" b="1" dirty="0"/>
          </a:p>
          <a:p>
            <a:pPr marL="0" indent="0" algn="ctr">
              <a:buNone/>
            </a:pPr>
            <a:endParaRPr lang="hr-HR" b="1" dirty="0" smtClean="0"/>
          </a:p>
          <a:p>
            <a:pPr marL="0" indent="0">
              <a:buNone/>
            </a:pPr>
            <a:r>
              <a:rPr lang="hr-HR" dirty="0" smtClean="0"/>
              <a:t>Rok </a:t>
            </a:r>
            <a:r>
              <a:rPr lang="hr-HR" dirty="0"/>
              <a:t>za prijavu na Natječaj je 30 dana od dana objave Natječaja, odnosno do </a:t>
            </a:r>
            <a:r>
              <a:rPr lang="hr-HR" b="1" dirty="0"/>
              <a:t>26. veljače 2016. </a:t>
            </a:r>
            <a:r>
              <a:rPr lang="hr-HR" dirty="0"/>
              <a:t>godine. </a:t>
            </a:r>
            <a:endParaRPr lang="hr-HR" dirty="0" smtClean="0"/>
          </a:p>
          <a:p>
            <a:pPr marL="0" indent="0">
              <a:buNone/>
            </a:pPr>
            <a:r>
              <a:rPr lang="hr-HR" dirty="0" smtClean="0"/>
              <a:t>Sve </a:t>
            </a:r>
            <a:r>
              <a:rPr lang="hr-HR" dirty="0"/>
              <a:t>prijave poslane nakon navedenog roka neće biti uzete u razmatranje. </a:t>
            </a:r>
            <a:endParaRPr lang="hr-HR" dirty="0" smtClean="0"/>
          </a:p>
          <a:p>
            <a:pPr marL="0" indent="0">
              <a:buNone/>
            </a:pPr>
            <a:r>
              <a:rPr lang="hr-HR" dirty="0" smtClean="0"/>
              <a:t>U </a:t>
            </a:r>
            <a:r>
              <a:rPr lang="hr-HR" dirty="0"/>
              <a:t>slučaju da je prijava dostavljena osobno u pisarnicu, prijavitelju će biti izdana potvrda o točnom vremenu prijma pošiljke. </a:t>
            </a:r>
            <a:endParaRPr lang="hr-HR" dirty="0" smtClean="0"/>
          </a:p>
          <a:p>
            <a:pPr marL="0" indent="0">
              <a:buNone/>
            </a:pPr>
            <a:r>
              <a:rPr lang="hr-HR" dirty="0" smtClean="0"/>
              <a:t>Ako </a:t>
            </a:r>
            <a:r>
              <a:rPr lang="hr-HR" dirty="0"/>
              <a:t>je prijava dostavljena poštom, vrijedit će datum koji je pečatom naznačen na omotnici. </a:t>
            </a:r>
            <a:endParaRPr lang="hr-HR" dirty="0" smtClean="0"/>
          </a:p>
        </p:txBody>
      </p:sp>
    </p:spTree>
    <p:extLst>
      <p:ext uri="{BB962C8B-B14F-4D97-AF65-F5344CB8AC3E}">
        <p14:creationId xmlns:p14="http://schemas.microsoft.com/office/powerpoint/2010/main" val="134572187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Rezervirano mjesto sadržaja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3533679" y="680779"/>
            <a:ext cx="7084894" cy="5461730"/>
          </a:xfrm>
        </p:spPr>
      </p:pic>
    </p:spTree>
    <p:extLst>
      <p:ext uri="{BB962C8B-B14F-4D97-AF65-F5344CB8AC3E}">
        <p14:creationId xmlns:p14="http://schemas.microsoft.com/office/powerpoint/2010/main" val="380125671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2108886" y="376975"/>
            <a:ext cx="9280395" cy="1280890"/>
          </a:xfrm>
        </p:spPr>
        <p:txBody>
          <a:bodyPr/>
          <a:lstStyle/>
          <a:p>
            <a:r>
              <a:rPr lang="hr-HR" dirty="0"/>
              <a:t>PROCJENA PRIJAVA I DONOŠENJE ODLUKE O DODJELI SREDSTAVA</a:t>
            </a:r>
          </a:p>
        </p:txBody>
      </p:sp>
      <p:sp>
        <p:nvSpPr>
          <p:cNvPr id="3" name="Rezervirano mjesto sadržaja 2"/>
          <p:cNvSpPr>
            <a:spLocks noGrp="1"/>
          </p:cNvSpPr>
          <p:nvPr>
            <p:ph idx="1"/>
          </p:nvPr>
        </p:nvSpPr>
        <p:spPr>
          <a:xfrm>
            <a:off x="2721017" y="1970902"/>
            <a:ext cx="8915400" cy="4586417"/>
          </a:xfrm>
        </p:spPr>
        <p:txBody>
          <a:bodyPr>
            <a:normAutofit fontScale="85000" lnSpcReduction="20000"/>
          </a:bodyPr>
          <a:lstStyle/>
          <a:p>
            <a:pPr marL="0" indent="0">
              <a:buNone/>
            </a:pPr>
            <a:r>
              <a:rPr lang="hr-HR" b="1" dirty="0" smtClean="0"/>
              <a:t>(A)  PREGLED </a:t>
            </a:r>
            <a:r>
              <a:rPr lang="hr-HR" b="1" dirty="0"/>
              <a:t>PRIJAVA U ODNOSU NA PROPISANE UVJETE NATJEČAJA </a:t>
            </a:r>
            <a:endParaRPr lang="hr-HR" b="1" dirty="0" smtClean="0"/>
          </a:p>
          <a:p>
            <a:pPr marL="0" indent="0">
              <a:buNone/>
            </a:pPr>
            <a:r>
              <a:rPr lang="hr-HR" dirty="0" smtClean="0"/>
              <a:t>Povjerenstvo </a:t>
            </a:r>
            <a:r>
              <a:rPr lang="hr-HR" dirty="0"/>
              <a:t>za potpore udrugama vrši provjeru propisanih uvjeta </a:t>
            </a:r>
            <a:r>
              <a:rPr lang="hr-HR" dirty="0" smtClean="0"/>
              <a:t>Natječaja. U </a:t>
            </a:r>
            <a:r>
              <a:rPr lang="hr-HR" dirty="0"/>
              <a:t>postupku provjere ispunjavanja formalnih uvjeta poziva provjerava se: </a:t>
            </a:r>
            <a:endParaRPr lang="hr-HR" dirty="0" smtClean="0"/>
          </a:p>
          <a:p>
            <a:pPr marL="0" indent="0">
              <a:buNone/>
            </a:pPr>
            <a:endParaRPr lang="hr-HR" dirty="0" smtClean="0"/>
          </a:p>
          <a:p>
            <a:r>
              <a:rPr lang="hr-HR" dirty="0" smtClean="0"/>
              <a:t>je </a:t>
            </a:r>
            <a:r>
              <a:rPr lang="hr-HR" dirty="0"/>
              <a:t>li prijava dostavljena na pravi Javni natječaj i u zadanome </a:t>
            </a:r>
            <a:r>
              <a:rPr lang="hr-HR" dirty="0" smtClean="0"/>
              <a:t>roku,</a:t>
            </a:r>
          </a:p>
          <a:p>
            <a:r>
              <a:rPr lang="hr-HR" dirty="0" smtClean="0"/>
              <a:t>je </a:t>
            </a:r>
            <a:r>
              <a:rPr lang="hr-HR" dirty="0"/>
              <a:t>li zatraženi iznos sredstava unutar financijskih pragova postavljenih u Javnom </a:t>
            </a:r>
            <a:r>
              <a:rPr lang="hr-HR" dirty="0" smtClean="0"/>
              <a:t>natječaju,</a:t>
            </a:r>
          </a:p>
          <a:p>
            <a:r>
              <a:rPr lang="hr-HR" dirty="0" smtClean="0"/>
              <a:t>jesu </a:t>
            </a:r>
            <a:r>
              <a:rPr lang="hr-HR" dirty="0"/>
              <a:t>li dostavljeni, potpisani i ovjereni svi obvezni </a:t>
            </a:r>
            <a:r>
              <a:rPr lang="hr-HR" dirty="0" smtClean="0"/>
              <a:t>obrasci,</a:t>
            </a:r>
          </a:p>
          <a:p>
            <a:r>
              <a:rPr lang="hr-HR" dirty="0" smtClean="0"/>
              <a:t>je </a:t>
            </a:r>
            <a:r>
              <a:rPr lang="hr-HR" dirty="0"/>
              <a:t>li lokacija provedbe projekta </a:t>
            </a:r>
            <a:r>
              <a:rPr lang="hr-HR" dirty="0" smtClean="0"/>
              <a:t>prihvatljiva,</a:t>
            </a:r>
          </a:p>
          <a:p>
            <a:r>
              <a:rPr lang="hr-HR" dirty="0" smtClean="0"/>
              <a:t>jesu </a:t>
            </a:r>
            <a:r>
              <a:rPr lang="hr-HR" dirty="0"/>
              <a:t>li predložene aktivnosti </a:t>
            </a:r>
            <a:r>
              <a:rPr lang="hr-HR" dirty="0" smtClean="0"/>
              <a:t>prihvatljive,</a:t>
            </a:r>
          </a:p>
          <a:p>
            <a:r>
              <a:rPr lang="hr-HR" dirty="0" smtClean="0"/>
              <a:t>jesu </a:t>
            </a:r>
            <a:r>
              <a:rPr lang="hr-HR" dirty="0"/>
              <a:t>li prijavitelj i partner prihvatljivi sukladno uputama za prijavitelje javnog natječaja </a:t>
            </a:r>
            <a:r>
              <a:rPr lang="hr-HR" dirty="0" smtClean="0"/>
              <a:t>te,</a:t>
            </a:r>
          </a:p>
          <a:p>
            <a:r>
              <a:rPr lang="hr-HR" dirty="0" smtClean="0"/>
              <a:t>jesu </a:t>
            </a:r>
            <a:r>
              <a:rPr lang="hr-HR" dirty="0"/>
              <a:t>li ispunjeni drugi formalni uvjeti javnog natječaja</a:t>
            </a:r>
            <a:r>
              <a:rPr lang="hr-HR" dirty="0" smtClean="0"/>
              <a:t>.</a:t>
            </a:r>
          </a:p>
          <a:p>
            <a:pPr marL="0" indent="0">
              <a:buNone/>
            </a:pPr>
            <a:endParaRPr lang="hr-HR" b="1" dirty="0" smtClean="0"/>
          </a:p>
          <a:p>
            <a:pPr marL="0" indent="0">
              <a:buNone/>
            </a:pPr>
            <a:r>
              <a:rPr lang="hr-HR" b="1" dirty="0" smtClean="0"/>
              <a:t>(</a:t>
            </a:r>
            <a:r>
              <a:rPr lang="hr-HR" b="1" dirty="0"/>
              <a:t>B) PROCJENA PRIJAVA KOJE SU ZADOVOLJILE PROPISANE UVJETE NATJEČAJA</a:t>
            </a:r>
          </a:p>
          <a:p>
            <a:pPr marL="0" indent="0">
              <a:buNone/>
            </a:pPr>
            <a:r>
              <a:rPr lang="hr-HR" dirty="0"/>
              <a:t>Povjerenstvo za ocjenjivanje prijavu koja udovoljava formalnim uvjetima ocjenjuje putem Obrasca za procjenu kvalitete/vrijednosti programa ili projekta.</a:t>
            </a:r>
          </a:p>
          <a:p>
            <a:endParaRPr lang="hr-HR" dirty="0" smtClean="0"/>
          </a:p>
          <a:p>
            <a:endParaRPr lang="hr-HR" dirty="0"/>
          </a:p>
          <a:p>
            <a:pPr marL="0" indent="0">
              <a:buNone/>
            </a:pPr>
            <a:endParaRPr lang="hr-HR" dirty="0"/>
          </a:p>
        </p:txBody>
      </p:sp>
    </p:spTree>
    <p:extLst>
      <p:ext uri="{BB962C8B-B14F-4D97-AF65-F5344CB8AC3E}">
        <p14:creationId xmlns:p14="http://schemas.microsoft.com/office/powerpoint/2010/main" val="74023644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Pravokutnik 3"/>
          <p:cNvSpPr/>
          <p:nvPr/>
        </p:nvSpPr>
        <p:spPr>
          <a:xfrm>
            <a:off x="3245708" y="1828800"/>
            <a:ext cx="7191632" cy="2862322"/>
          </a:xfrm>
          <a:prstGeom prst="rect">
            <a:avLst/>
          </a:prstGeom>
        </p:spPr>
        <p:txBody>
          <a:bodyPr wrap="square">
            <a:spAutoFit/>
          </a:bodyPr>
          <a:lstStyle/>
          <a:p>
            <a:r>
              <a:rPr lang="hr-HR" dirty="0"/>
              <a:t>Sva pitanja vezana uz ovaj Javni natječaj mogu se postaviti pismenim putem, usmenim, slanjem e-maila na: </a:t>
            </a:r>
            <a:endParaRPr lang="hr-HR" dirty="0" smtClean="0"/>
          </a:p>
          <a:p>
            <a:endParaRPr lang="hr-HR" b="1" dirty="0"/>
          </a:p>
          <a:p>
            <a:pPr algn="ctr"/>
            <a:r>
              <a:rPr lang="hr-HR" b="1" dirty="0" smtClean="0">
                <a:hlinkClick r:id="rId2"/>
              </a:rPr>
              <a:t>opcina@knezevi-vinogradi.hr</a:t>
            </a:r>
            <a:endParaRPr lang="hr-HR" b="1" dirty="0" smtClean="0"/>
          </a:p>
          <a:p>
            <a:endParaRPr lang="hr-HR" b="1" dirty="0"/>
          </a:p>
          <a:p>
            <a:r>
              <a:rPr lang="hr-HR" dirty="0" smtClean="0"/>
              <a:t> </a:t>
            </a:r>
            <a:r>
              <a:rPr lang="hr-HR" dirty="0"/>
              <a:t>i to najkasnije do </a:t>
            </a:r>
            <a:r>
              <a:rPr lang="hr-HR" b="1" dirty="0"/>
              <a:t>20. veljače 2016. godine. </a:t>
            </a:r>
            <a:endParaRPr lang="hr-HR" b="1" dirty="0" smtClean="0"/>
          </a:p>
          <a:p>
            <a:endParaRPr lang="hr-HR" dirty="0"/>
          </a:p>
          <a:p>
            <a:endParaRPr lang="hr-HR" dirty="0" smtClean="0"/>
          </a:p>
          <a:p>
            <a:r>
              <a:rPr lang="hr-HR" dirty="0" smtClean="0"/>
              <a:t>Odgovori </a:t>
            </a:r>
            <a:r>
              <a:rPr lang="hr-HR" dirty="0"/>
              <a:t>na pojedine upite poslat će se u najkraćem mogućem roku izravno na adrese onih koji su pitanja postavili.</a:t>
            </a:r>
          </a:p>
        </p:txBody>
      </p:sp>
    </p:spTree>
    <p:extLst>
      <p:ext uri="{BB962C8B-B14F-4D97-AF65-F5344CB8AC3E}">
        <p14:creationId xmlns:p14="http://schemas.microsoft.com/office/powerpoint/2010/main" val="37501113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ctrTitle"/>
          </p:nvPr>
        </p:nvSpPr>
        <p:spPr>
          <a:xfrm>
            <a:off x="2424456" y="290384"/>
            <a:ext cx="8915399" cy="961767"/>
          </a:xfrm>
        </p:spPr>
        <p:txBody>
          <a:bodyPr>
            <a:normAutofit fontScale="90000"/>
          </a:bodyPr>
          <a:lstStyle/>
          <a:p>
            <a:r>
              <a:rPr lang="hr-HR" dirty="0" smtClean="0"/>
              <a:t/>
            </a:r>
            <a:br>
              <a:rPr lang="hr-HR" dirty="0" smtClean="0"/>
            </a:br>
            <a:r>
              <a:rPr lang="hr-HR" dirty="0"/>
              <a:t/>
            </a:r>
            <a:br>
              <a:rPr lang="hr-HR" dirty="0"/>
            </a:br>
            <a:r>
              <a:rPr lang="hr-HR" dirty="0" smtClean="0"/>
              <a:t/>
            </a:r>
            <a:br>
              <a:rPr lang="hr-HR" dirty="0" smtClean="0"/>
            </a:br>
            <a:r>
              <a:rPr lang="hr-HR" dirty="0" smtClean="0"/>
              <a:t>Ostali otvoreni natječaji:</a:t>
            </a:r>
            <a:endParaRPr lang="hr-HR" dirty="0"/>
          </a:p>
        </p:txBody>
      </p:sp>
      <p:sp>
        <p:nvSpPr>
          <p:cNvPr id="3" name="Podnaslov 2"/>
          <p:cNvSpPr>
            <a:spLocks noGrp="1"/>
          </p:cNvSpPr>
          <p:nvPr>
            <p:ph type="subTitle" idx="1"/>
          </p:nvPr>
        </p:nvSpPr>
        <p:spPr>
          <a:xfrm>
            <a:off x="2951677" y="2297791"/>
            <a:ext cx="8915399" cy="4786750"/>
          </a:xfrm>
        </p:spPr>
        <p:txBody>
          <a:bodyPr/>
          <a:lstStyle/>
          <a:p>
            <a:pPr marL="342900" indent="-342900">
              <a:buAutoNum type="arabicPeriod"/>
            </a:pPr>
            <a:r>
              <a:rPr lang="hr-HR" dirty="0" smtClean="0"/>
              <a:t>Osječko-baranjska županija (potrebe u kulturi, opći interes)</a:t>
            </a:r>
          </a:p>
          <a:p>
            <a:pPr marL="342900" indent="-342900">
              <a:buAutoNum type="arabicPeriod"/>
            </a:pPr>
            <a:r>
              <a:rPr lang="hr-HR" dirty="0" smtClean="0"/>
              <a:t>Zaklada Slagalica – SUPERSENIORI</a:t>
            </a:r>
          </a:p>
          <a:p>
            <a:pPr marL="342900" indent="-342900">
              <a:buAutoNum type="arabicPeriod"/>
            </a:pPr>
            <a:r>
              <a:rPr lang="hr-HR" dirty="0" smtClean="0"/>
              <a:t>DM – Jer sve smo to mi </a:t>
            </a:r>
          </a:p>
          <a:p>
            <a:pPr marL="342900" indent="-342900">
              <a:buAutoNum type="arabicPeriod"/>
            </a:pPr>
            <a:r>
              <a:rPr lang="hr-HR" dirty="0" smtClean="0"/>
              <a:t>…</a:t>
            </a:r>
          </a:p>
          <a:p>
            <a:pPr marL="342900" indent="-342900">
              <a:buAutoNum type="arabicPeriod"/>
            </a:pPr>
            <a:endParaRPr lang="hr-HR" dirty="0" smtClean="0"/>
          </a:p>
        </p:txBody>
      </p:sp>
    </p:spTree>
    <p:extLst>
      <p:ext uri="{BB962C8B-B14F-4D97-AF65-F5344CB8AC3E}">
        <p14:creationId xmlns:p14="http://schemas.microsoft.com/office/powerpoint/2010/main" val="55111593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ctrTitle"/>
          </p:nvPr>
        </p:nvSpPr>
        <p:spPr>
          <a:xfrm>
            <a:off x="2589213" y="694037"/>
            <a:ext cx="8915399" cy="2262781"/>
          </a:xfrm>
        </p:spPr>
        <p:txBody>
          <a:bodyPr/>
          <a:lstStyle/>
          <a:p>
            <a:r>
              <a:rPr lang="hr-HR" dirty="0" smtClean="0"/>
              <a:t>Hvala Vam na pažnji!</a:t>
            </a:r>
            <a:endParaRPr lang="hr-HR" dirty="0"/>
          </a:p>
        </p:txBody>
      </p:sp>
      <p:sp>
        <p:nvSpPr>
          <p:cNvPr id="3" name="Podnaslov 2"/>
          <p:cNvSpPr>
            <a:spLocks noGrp="1"/>
          </p:cNvSpPr>
          <p:nvPr>
            <p:ph type="subTitle" idx="1"/>
          </p:nvPr>
        </p:nvSpPr>
        <p:spPr>
          <a:xfrm>
            <a:off x="2589213" y="4225444"/>
            <a:ext cx="8915399" cy="1126283"/>
          </a:xfrm>
        </p:spPr>
        <p:txBody>
          <a:bodyPr>
            <a:normAutofit lnSpcReduction="10000"/>
          </a:bodyPr>
          <a:lstStyle/>
          <a:p>
            <a:r>
              <a:rPr lang="hr-HR" dirty="0" smtClean="0"/>
              <a:t>INES PALKO</a:t>
            </a:r>
          </a:p>
          <a:p>
            <a:r>
              <a:rPr lang="hr-HR" dirty="0" smtClean="0"/>
              <a:t>Kontakt: 097/794 1859</a:t>
            </a:r>
          </a:p>
          <a:p>
            <a:r>
              <a:rPr lang="hr-HR" dirty="0" smtClean="0"/>
              <a:t>E-mail: ines.palko@gmail.com</a:t>
            </a:r>
            <a:endParaRPr lang="hr-HR" dirty="0"/>
          </a:p>
        </p:txBody>
      </p:sp>
    </p:spTree>
    <p:extLst>
      <p:ext uri="{BB962C8B-B14F-4D97-AF65-F5344CB8AC3E}">
        <p14:creationId xmlns:p14="http://schemas.microsoft.com/office/powerpoint/2010/main" val="403855124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hr-HR" dirty="0" smtClean="0"/>
              <a:t>CILJEVI NATJEČAJA</a:t>
            </a:r>
            <a:endParaRPr lang="hr-HR" dirty="0"/>
          </a:p>
        </p:txBody>
      </p:sp>
      <p:sp>
        <p:nvSpPr>
          <p:cNvPr id="3" name="Rezervirano mjesto sadržaja 2"/>
          <p:cNvSpPr>
            <a:spLocks noGrp="1"/>
          </p:cNvSpPr>
          <p:nvPr>
            <p:ph idx="1"/>
          </p:nvPr>
        </p:nvSpPr>
        <p:spPr/>
        <p:txBody>
          <a:bodyPr/>
          <a:lstStyle/>
          <a:p>
            <a:r>
              <a:rPr lang="hr-HR" b="1" dirty="0"/>
              <a:t>Opći cilj </a:t>
            </a:r>
            <a:r>
              <a:rPr lang="hr-HR" dirty="0"/>
              <a:t>ovog natječaja je povećanje učinkovitosti i sposobnosti udruga sa sjedištem na području Općine Kneževi Vinogradi i/ili čiji su članovi s područja Općine Kneževi Vinogradi i/ili koje provode program i projekt na području Općine Kneževi Vinogradi, za preuzimanje veće uloge i odgovornosti kojima se zadovoljavaju potrebe korisnika i potrebe Općine Kneževi Vinogradi kao zajednice u cjelini – u područjima sporta i rekreacije, kulture, socijalne skrbi i ostalih društvenih potreba. </a:t>
            </a:r>
            <a:endParaRPr lang="hr-HR" dirty="0" smtClean="0"/>
          </a:p>
          <a:p>
            <a:r>
              <a:rPr lang="hr-HR" b="1" dirty="0" smtClean="0"/>
              <a:t>Specifični </a:t>
            </a:r>
            <a:r>
              <a:rPr lang="hr-HR" b="1" dirty="0"/>
              <a:t>cilj </a:t>
            </a:r>
            <a:r>
              <a:rPr lang="hr-HR" dirty="0"/>
              <a:t>ovog natječaja je unaprijediti sposobnosti udruga za pružanje društvenih usluga korisnicima te potaknuti udruge na unaprjeđenje kvalitete života građana i promicanje položaja i ugleda Općine Kneževi Vinogradi.</a:t>
            </a:r>
          </a:p>
        </p:txBody>
      </p:sp>
    </p:spTree>
    <p:extLst>
      <p:ext uri="{BB962C8B-B14F-4D97-AF65-F5344CB8AC3E}">
        <p14:creationId xmlns:p14="http://schemas.microsoft.com/office/powerpoint/2010/main" val="357004434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2947152" y="409925"/>
            <a:ext cx="8911687" cy="965793"/>
          </a:xfrm>
        </p:spPr>
        <p:txBody>
          <a:bodyPr/>
          <a:lstStyle/>
          <a:p>
            <a:r>
              <a:rPr lang="hr-HR" dirty="0" smtClean="0"/>
              <a:t>Prioritetna područja</a:t>
            </a:r>
            <a:endParaRPr lang="hr-HR" dirty="0"/>
          </a:p>
        </p:txBody>
      </p:sp>
      <p:sp>
        <p:nvSpPr>
          <p:cNvPr id="3" name="Rezervirano mjesto sadržaja 2"/>
          <p:cNvSpPr>
            <a:spLocks noGrp="1"/>
          </p:cNvSpPr>
          <p:nvPr>
            <p:ph idx="1"/>
          </p:nvPr>
        </p:nvSpPr>
        <p:spPr>
          <a:xfrm>
            <a:off x="2683541" y="1375718"/>
            <a:ext cx="8915400" cy="4934465"/>
          </a:xfrm>
        </p:spPr>
        <p:txBody>
          <a:bodyPr>
            <a:normAutofit fontScale="85000" lnSpcReduction="10000"/>
          </a:bodyPr>
          <a:lstStyle/>
          <a:p>
            <a:r>
              <a:rPr lang="hr-HR" b="1" dirty="0"/>
              <a:t>1. Sport i rekreacija </a:t>
            </a:r>
            <a:r>
              <a:rPr lang="hr-HR" dirty="0"/>
              <a:t/>
            </a:r>
            <a:br>
              <a:rPr lang="hr-HR" dirty="0"/>
            </a:br>
            <a:r>
              <a:rPr lang="hr-HR" dirty="0" smtClean="0"/>
              <a:t>- </a:t>
            </a:r>
            <a:r>
              <a:rPr lang="hr-HR" dirty="0" smtClean="0"/>
              <a:t>programi </a:t>
            </a:r>
            <a:r>
              <a:rPr lang="hr-HR" dirty="0"/>
              <a:t>sportskih društava, klubova i pojedinaca u sportu, kao i </a:t>
            </a:r>
            <a:r>
              <a:rPr lang="hr-HR" dirty="0" smtClean="0"/>
              <a:t>prijedlozi usmjereni na poticanje </a:t>
            </a:r>
            <a:r>
              <a:rPr lang="hr-HR" dirty="0"/>
              <a:t>i </a:t>
            </a:r>
            <a:r>
              <a:rPr lang="hr-HR" dirty="0" smtClean="0"/>
              <a:t>promicanje </a:t>
            </a:r>
            <a:r>
              <a:rPr lang="hr-HR" dirty="0"/>
              <a:t>sportskih aktivnosti na području Općine Kneževi Vinogradi; </a:t>
            </a:r>
            <a:r>
              <a:rPr lang="hr-HR" dirty="0" smtClean="0"/>
              <a:t/>
            </a:r>
            <a:br>
              <a:rPr lang="hr-HR" dirty="0" smtClean="0"/>
            </a:br>
            <a:r>
              <a:rPr lang="hr-HR" dirty="0" smtClean="0"/>
              <a:t>- </a:t>
            </a:r>
            <a:r>
              <a:rPr lang="hr-HR" dirty="0" smtClean="0"/>
              <a:t>projekti </a:t>
            </a:r>
            <a:r>
              <a:rPr lang="hr-HR" dirty="0"/>
              <a:t>investicijskog održavanja, adaptacije i rekonstrukcije sportskih objekata na području Općine Kneževi Vinogradi; </a:t>
            </a:r>
            <a:r>
              <a:rPr lang="hr-HR" dirty="0" smtClean="0"/>
              <a:t/>
            </a:r>
            <a:br>
              <a:rPr lang="hr-HR" dirty="0" smtClean="0"/>
            </a:br>
            <a:r>
              <a:rPr lang="hr-HR" dirty="0" smtClean="0"/>
              <a:t>- </a:t>
            </a:r>
            <a:r>
              <a:rPr lang="hr-HR" dirty="0"/>
              <a:t>natjecanja te poticanja tjelesne i zdravstvene kulture djece i mladeži; </a:t>
            </a:r>
            <a:r>
              <a:rPr lang="hr-HR" dirty="0" smtClean="0"/>
              <a:t/>
            </a:r>
            <a:br>
              <a:rPr lang="hr-HR" dirty="0" smtClean="0"/>
            </a:br>
            <a:r>
              <a:rPr lang="hr-HR" dirty="0" smtClean="0"/>
              <a:t>- </a:t>
            </a:r>
            <a:r>
              <a:rPr lang="hr-HR" dirty="0" smtClean="0"/>
              <a:t>programi </a:t>
            </a:r>
            <a:r>
              <a:rPr lang="hr-HR" dirty="0"/>
              <a:t>sportske suradnje s drugim općinama i gradovima u Republici Hrvatskoj, kao i </a:t>
            </a:r>
            <a:r>
              <a:rPr lang="hr-HR" dirty="0" smtClean="0"/>
              <a:t>međunarodna sportska suradnja; </a:t>
            </a:r>
            <a:r>
              <a:rPr lang="hr-HR" dirty="0" smtClean="0"/>
              <a:t/>
            </a:r>
            <a:br>
              <a:rPr lang="hr-HR" dirty="0" smtClean="0"/>
            </a:br>
            <a:r>
              <a:rPr lang="hr-HR" dirty="0" smtClean="0"/>
              <a:t>- </a:t>
            </a:r>
            <a:r>
              <a:rPr lang="hr-HR" dirty="0"/>
              <a:t>programi za osposobljavanje stručnih sportskih kadrova; </a:t>
            </a:r>
            <a:r>
              <a:rPr lang="hr-HR" dirty="0" smtClean="0"/>
              <a:t/>
            </a:r>
            <a:br>
              <a:rPr lang="hr-HR" dirty="0" smtClean="0"/>
            </a:br>
            <a:r>
              <a:rPr lang="hr-HR" dirty="0" smtClean="0"/>
              <a:t>- </a:t>
            </a:r>
            <a:r>
              <a:rPr lang="hr-HR" dirty="0"/>
              <a:t>pokriće dijela režijskih troškova upravljanja sportskim građevinama, kroz programe i aktivnosti upravitelja (sportskih </a:t>
            </a:r>
            <a:r>
              <a:rPr lang="hr-HR" dirty="0" smtClean="0"/>
              <a:t>društava)</a:t>
            </a:r>
          </a:p>
          <a:p>
            <a:r>
              <a:rPr lang="hr-HR" b="1" dirty="0" smtClean="0"/>
              <a:t>2</a:t>
            </a:r>
            <a:r>
              <a:rPr lang="hr-HR" b="1" dirty="0"/>
              <a:t>. Kultura </a:t>
            </a:r>
            <a:r>
              <a:rPr lang="hr-HR" dirty="0" smtClean="0"/>
              <a:t/>
            </a:r>
            <a:br>
              <a:rPr lang="hr-HR" dirty="0" smtClean="0"/>
            </a:br>
            <a:r>
              <a:rPr lang="hr-HR" dirty="0" smtClean="0"/>
              <a:t>- </a:t>
            </a:r>
            <a:r>
              <a:rPr lang="hr-HR" dirty="0"/>
              <a:t>kulturne djelatnosti i poslovi, akcije i manifestacije u kulturi; </a:t>
            </a:r>
            <a:r>
              <a:rPr lang="hr-HR" dirty="0" smtClean="0"/>
              <a:t/>
            </a:r>
            <a:br>
              <a:rPr lang="hr-HR" dirty="0" smtClean="0"/>
            </a:br>
            <a:r>
              <a:rPr lang="hr-HR" dirty="0" smtClean="0"/>
              <a:t>- </a:t>
            </a:r>
            <a:r>
              <a:rPr lang="hr-HR" dirty="0"/>
              <a:t>djelatnost i poslovi ustanova kulture, udruženja i drugih organizacija u kulturi; </a:t>
            </a:r>
            <a:r>
              <a:rPr lang="hr-HR" dirty="0" smtClean="0"/>
              <a:t/>
            </a:r>
            <a:br>
              <a:rPr lang="hr-HR" dirty="0" smtClean="0"/>
            </a:br>
            <a:r>
              <a:rPr lang="hr-HR" dirty="0" smtClean="0"/>
              <a:t>- </a:t>
            </a:r>
            <a:r>
              <a:rPr lang="hr-HR" dirty="0"/>
              <a:t>pomaganje i poticanje umjetničkog i kulturnog stvaralaštva; </a:t>
            </a:r>
            <a:r>
              <a:rPr lang="hr-HR" dirty="0" smtClean="0"/>
              <a:t/>
            </a:r>
            <a:br>
              <a:rPr lang="hr-HR" dirty="0" smtClean="0"/>
            </a:br>
            <a:r>
              <a:rPr lang="hr-HR" dirty="0" smtClean="0"/>
              <a:t>- </a:t>
            </a:r>
            <a:r>
              <a:rPr lang="hr-HR" dirty="0"/>
              <a:t>akcije i manifestacije u kulturi što pridonose razvitku i promicanju kulturnog života; </a:t>
            </a:r>
            <a:r>
              <a:rPr lang="hr-HR" dirty="0" smtClean="0"/>
              <a:t/>
            </a:r>
            <a:br>
              <a:rPr lang="hr-HR" dirty="0" smtClean="0"/>
            </a:br>
            <a:r>
              <a:rPr lang="hr-HR" dirty="0" smtClean="0"/>
              <a:t>- </a:t>
            </a:r>
            <a:r>
              <a:rPr lang="hr-HR" dirty="0"/>
              <a:t>investicijsko održavanje, adaptacije i prijeko potrebni zahvati na objektima </a:t>
            </a:r>
            <a:r>
              <a:rPr lang="hr-HR" dirty="0" smtClean="0"/>
              <a:t>kulture</a:t>
            </a:r>
          </a:p>
          <a:p>
            <a:r>
              <a:rPr lang="hr-HR" b="1" dirty="0" smtClean="0"/>
              <a:t>3</a:t>
            </a:r>
            <a:r>
              <a:rPr lang="hr-HR" b="1" dirty="0"/>
              <a:t>. Socijalna skrb </a:t>
            </a:r>
            <a:r>
              <a:rPr lang="hr-HR" dirty="0" smtClean="0"/>
              <a:t/>
            </a:r>
            <a:br>
              <a:rPr lang="hr-HR" dirty="0" smtClean="0"/>
            </a:br>
            <a:r>
              <a:rPr lang="hr-HR" dirty="0" smtClean="0"/>
              <a:t>- </a:t>
            </a:r>
            <a:r>
              <a:rPr lang="hr-HR" dirty="0"/>
              <a:t>financiranje humanitarnih i kreativnih udruga i </a:t>
            </a:r>
            <a:r>
              <a:rPr lang="hr-HR" dirty="0" smtClean="0"/>
              <a:t>organizacija;</a:t>
            </a:r>
            <a:br>
              <a:rPr lang="hr-HR" dirty="0" smtClean="0"/>
            </a:br>
            <a:r>
              <a:rPr lang="hr-HR" dirty="0" smtClean="0"/>
              <a:t>- </a:t>
            </a:r>
            <a:r>
              <a:rPr lang="hr-HR" dirty="0"/>
              <a:t>unaprjeđenje socijalnog, društvenog i zdravstvenog statusa svojih članova ili rada na unaprjeđenju istih vrijednosti mještana Općine i šire.</a:t>
            </a:r>
          </a:p>
        </p:txBody>
      </p:sp>
    </p:spTree>
    <p:extLst>
      <p:ext uri="{BB962C8B-B14F-4D97-AF65-F5344CB8AC3E}">
        <p14:creationId xmlns:p14="http://schemas.microsoft.com/office/powerpoint/2010/main" val="299745137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2524491" y="245169"/>
            <a:ext cx="8911687" cy="628041"/>
          </a:xfrm>
        </p:spPr>
        <p:txBody>
          <a:bodyPr>
            <a:normAutofit/>
          </a:bodyPr>
          <a:lstStyle/>
          <a:p>
            <a:r>
              <a:rPr lang="hr-HR" sz="2600" dirty="0" smtClean="0"/>
              <a:t>Planirani </a:t>
            </a:r>
            <a:r>
              <a:rPr lang="hr-HR" sz="2600" dirty="0"/>
              <a:t>iznosi i ukupna vrijednost Javnog natječaja</a:t>
            </a:r>
          </a:p>
        </p:txBody>
      </p:sp>
      <p:sp>
        <p:nvSpPr>
          <p:cNvPr id="3" name="Rezervirano mjesto sadržaja 2"/>
          <p:cNvSpPr>
            <a:spLocks noGrp="1"/>
          </p:cNvSpPr>
          <p:nvPr>
            <p:ph idx="1"/>
          </p:nvPr>
        </p:nvSpPr>
        <p:spPr>
          <a:xfrm>
            <a:off x="2522634" y="873210"/>
            <a:ext cx="8915400" cy="4230703"/>
          </a:xfrm>
        </p:spPr>
        <p:txBody>
          <a:bodyPr>
            <a:normAutofit/>
          </a:bodyPr>
          <a:lstStyle/>
          <a:p>
            <a:pPr marL="0" indent="0">
              <a:buNone/>
            </a:pPr>
            <a:r>
              <a:rPr lang="hr-HR" dirty="0" smtClean="0"/>
              <a:t>U okviru </a:t>
            </a:r>
            <a:r>
              <a:rPr lang="hr-HR" b="1" dirty="0"/>
              <a:t>ovog Natječaja</a:t>
            </a:r>
            <a:r>
              <a:rPr lang="hr-HR" dirty="0"/>
              <a:t>, u Proračunu Općine Kneževi Vinogradi za 2016. godinu planirana su financijska sredstva u ukupnom iznosu od </a:t>
            </a:r>
            <a:r>
              <a:rPr lang="hr-HR" b="1" dirty="0"/>
              <a:t>655.000,00 kn</a:t>
            </a:r>
            <a:r>
              <a:rPr lang="hr-HR" dirty="0"/>
              <a:t>, koja su raspodijeljena na način prikazan u sljedećoj tablici</a:t>
            </a:r>
            <a:r>
              <a:rPr lang="hr-HR" dirty="0" smtClean="0"/>
              <a:t>:</a:t>
            </a:r>
          </a:p>
          <a:p>
            <a:pPr marL="0" indent="0">
              <a:buNone/>
            </a:pPr>
            <a:endParaRPr lang="hr-HR" dirty="0" smtClean="0"/>
          </a:p>
        </p:txBody>
      </p:sp>
      <p:pic>
        <p:nvPicPr>
          <p:cNvPr id="4" name="Slika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849058" y="2141022"/>
            <a:ext cx="8262551" cy="4305901"/>
          </a:xfrm>
          <a:prstGeom prst="rect">
            <a:avLst/>
          </a:prstGeom>
        </p:spPr>
      </p:pic>
    </p:spTree>
    <p:extLst>
      <p:ext uri="{BB962C8B-B14F-4D97-AF65-F5344CB8AC3E}">
        <p14:creationId xmlns:p14="http://schemas.microsoft.com/office/powerpoint/2010/main" val="171892882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2589212" y="187505"/>
            <a:ext cx="8911687" cy="1280890"/>
          </a:xfrm>
        </p:spPr>
        <p:txBody>
          <a:bodyPr/>
          <a:lstStyle/>
          <a:p>
            <a:r>
              <a:rPr lang="hr-HR" dirty="0"/>
              <a:t>Prihvatljivi prijavitelji</a:t>
            </a:r>
          </a:p>
        </p:txBody>
      </p:sp>
      <p:sp>
        <p:nvSpPr>
          <p:cNvPr id="3" name="Rezervirano mjesto sadržaja 2"/>
          <p:cNvSpPr>
            <a:spLocks noGrp="1"/>
          </p:cNvSpPr>
          <p:nvPr>
            <p:ph idx="1"/>
          </p:nvPr>
        </p:nvSpPr>
        <p:spPr>
          <a:xfrm>
            <a:off x="2811633" y="1005016"/>
            <a:ext cx="8915400" cy="5737654"/>
          </a:xfrm>
        </p:spPr>
        <p:txBody>
          <a:bodyPr>
            <a:normAutofit fontScale="92500" lnSpcReduction="20000"/>
          </a:bodyPr>
          <a:lstStyle/>
          <a:p>
            <a:pPr marL="0" indent="0">
              <a:buNone/>
            </a:pPr>
            <a:r>
              <a:rPr lang="hr-HR" dirty="0"/>
              <a:t>Prijavitelji moraju zadovoljiti sljedeće </a:t>
            </a:r>
            <a:r>
              <a:rPr lang="hr-HR" dirty="0" smtClean="0"/>
              <a:t>uvjete:</a:t>
            </a:r>
          </a:p>
          <a:p>
            <a:r>
              <a:rPr lang="hr-HR" dirty="0" smtClean="0"/>
              <a:t>Udruga </a:t>
            </a:r>
            <a:r>
              <a:rPr lang="hr-HR" dirty="0"/>
              <a:t>je upisana u Registar neprofitnih organizacija pri Ministarstvu financija (podatci dostupni Općini putem uvida u Registar neprofitnih organizacija</a:t>
            </a:r>
            <a:r>
              <a:rPr lang="hr-HR" dirty="0" smtClean="0"/>
              <a:t>);</a:t>
            </a:r>
          </a:p>
          <a:p>
            <a:r>
              <a:rPr lang="hr-HR" dirty="0" smtClean="0"/>
              <a:t>Udruga </a:t>
            </a:r>
            <a:r>
              <a:rPr lang="hr-HR" dirty="0"/>
              <a:t>je upisana u Registar udruga Ministarstva uprave, s najmanje podnesenim zahtjevom za usklađenjem sukladno Zakonu o udrugama (NN 74/2014) (podatci dostupni Općini putem uvida u Registar</a:t>
            </a:r>
            <a:r>
              <a:rPr lang="hr-HR" dirty="0" smtClean="0"/>
              <a:t>);</a:t>
            </a:r>
          </a:p>
          <a:p>
            <a:r>
              <a:rPr lang="hr-HR" dirty="0" smtClean="0"/>
              <a:t>Udruga </a:t>
            </a:r>
            <a:r>
              <a:rPr lang="hr-HR" dirty="0"/>
              <a:t>je svojim Statutom </a:t>
            </a:r>
            <a:r>
              <a:rPr lang="hr-HR" dirty="0" err="1"/>
              <a:t>opredjeljena</a:t>
            </a:r>
            <a:r>
              <a:rPr lang="hr-HR" dirty="0"/>
              <a:t> za obavljanje djelatnosti i aktivnosti koje su predmet financiranja i kojima promiču uvjerenja i ciljeve koji nisu u suprotnosti s Ustavom i </a:t>
            </a:r>
            <a:r>
              <a:rPr lang="hr-HR" dirty="0" smtClean="0"/>
              <a:t>zakonom;</a:t>
            </a:r>
          </a:p>
          <a:p>
            <a:r>
              <a:rPr lang="hr-HR" dirty="0" smtClean="0"/>
              <a:t>Program/projekt/inicijativa </a:t>
            </a:r>
            <a:r>
              <a:rPr lang="hr-HR" dirty="0"/>
              <a:t>koji Udruga prijavi na javni natječaj Općine, bude ocijenjen kao značajan (kvalitetan, inovativan i koristan) za razvoj civilnoga društva i zadovoljenje javnih potreba Općine definiranih razvojnim i strateškim </a:t>
            </a:r>
            <a:r>
              <a:rPr lang="hr-HR" dirty="0" smtClean="0"/>
              <a:t>dokumentima;</a:t>
            </a:r>
          </a:p>
          <a:p>
            <a:r>
              <a:rPr lang="hr-HR" dirty="0" smtClean="0"/>
              <a:t>Da </a:t>
            </a:r>
            <a:r>
              <a:rPr lang="hr-HR" dirty="0"/>
              <a:t>je udruga uredno ispunila obveze iz svih prethodno sklopljenih ugovora o financiranju iz proračuna Općine i drugih javnih </a:t>
            </a:r>
            <a:r>
              <a:rPr lang="hr-HR" dirty="0" smtClean="0"/>
              <a:t>izvora;</a:t>
            </a:r>
          </a:p>
          <a:p>
            <a:r>
              <a:rPr lang="hr-HR" dirty="0" smtClean="0"/>
              <a:t>Da </a:t>
            </a:r>
            <a:r>
              <a:rPr lang="hr-HR" dirty="0"/>
              <a:t>udruga nema dugovanja s osnove plaćanja doprinosa za mirovinsko i zdravstveno osiguranje i plaćanje poreza te drugih davanja prema državnom proračunu i proračunu </a:t>
            </a:r>
            <a:r>
              <a:rPr lang="hr-HR" dirty="0" smtClean="0"/>
              <a:t>Općine;</a:t>
            </a:r>
          </a:p>
          <a:p>
            <a:r>
              <a:rPr lang="hr-HR" dirty="0" smtClean="0"/>
              <a:t>Da </a:t>
            </a:r>
            <a:r>
              <a:rPr lang="hr-HR" dirty="0"/>
              <a:t>se protiv Korisnika, odnosno osobe ovlaštene za zastupanje i voditelja programa/projekta ne vodi kazneni postupak i nije pravomoćno osuđen za prekršaje ili kaznena djela definirana Uredbom; </a:t>
            </a:r>
          </a:p>
        </p:txBody>
      </p:sp>
    </p:spTree>
    <p:extLst>
      <p:ext uri="{BB962C8B-B14F-4D97-AF65-F5344CB8AC3E}">
        <p14:creationId xmlns:p14="http://schemas.microsoft.com/office/powerpoint/2010/main" val="336931777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hr-HR" dirty="0" smtClean="0"/>
              <a:t>Vrijeme i mjesto provedbe</a:t>
            </a:r>
            <a:endParaRPr lang="hr-HR" dirty="0"/>
          </a:p>
        </p:txBody>
      </p:sp>
      <p:sp>
        <p:nvSpPr>
          <p:cNvPr id="3" name="Rezervirano mjesto sadržaja 2"/>
          <p:cNvSpPr>
            <a:spLocks noGrp="1"/>
          </p:cNvSpPr>
          <p:nvPr>
            <p:ph idx="1"/>
          </p:nvPr>
        </p:nvSpPr>
        <p:spPr/>
        <p:txBody>
          <a:bodyPr/>
          <a:lstStyle/>
          <a:p>
            <a:pPr marL="0" indent="0">
              <a:buNone/>
            </a:pPr>
            <a:r>
              <a:rPr lang="hr-HR" dirty="0"/>
              <a:t>Planirano trajanje programa i projekata je do 12 mjeseci. </a:t>
            </a:r>
            <a:endParaRPr lang="hr-HR" dirty="0" smtClean="0"/>
          </a:p>
          <a:p>
            <a:pPr marL="0" indent="0">
              <a:buNone/>
            </a:pPr>
            <a:r>
              <a:rPr lang="hr-HR" dirty="0" smtClean="0"/>
              <a:t>Projektne </a:t>
            </a:r>
            <a:r>
              <a:rPr lang="hr-HR" dirty="0"/>
              <a:t>aktivnosti trebaju završiti zaključno s </a:t>
            </a:r>
            <a:r>
              <a:rPr lang="hr-HR" b="1" dirty="0"/>
              <a:t>31.12.2016</a:t>
            </a:r>
            <a:r>
              <a:rPr lang="hr-HR" dirty="0"/>
              <a:t>. godine. </a:t>
            </a:r>
            <a:endParaRPr lang="hr-HR" dirty="0" smtClean="0"/>
          </a:p>
          <a:p>
            <a:pPr marL="0" indent="0">
              <a:buNone/>
            </a:pPr>
            <a:endParaRPr lang="hr-HR" dirty="0"/>
          </a:p>
          <a:p>
            <a:pPr marL="0" indent="0">
              <a:buNone/>
            </a:pPr>
            <a:r>
              <a:rPr lang="hr-HR" b="1" dirty="0" smtClean="0"/>
              <a:t>Mjesto </a:t>
            </a:r>
            <a:r>
              <a:rPr lang="hr-HR" b="1" dirty="0"/>
              <a:t>provedbe </a:t>
            </a:r>
            <a:r>
              <a:rPr lang="hr-HR" dirty="0"/>
              <a:t>je Općina Kneževi Vinogradi, a pojedine aktivnosti moguće je provoditi u </a:t>
            </a:r>
            <a:r>
              <a:rPr lang="hr-HR" dirty="0" smtClean="0"/>
              <a:t>Republici </a:t>
            </a:r>
            <a:r>
              <a:rPr lang="hr-HR" dirty="0"/>
              <a:t>Hrvatskoj i izvan područja Republike </a:t>
            </a:r>
            <a:r>
              <a:rPr lang="hr-HR" dirty="0" smtClean="0"/>
              <a:t>Hrvatske.</a:t>
            </a:r>
            <a:endParaRPr lang="hr-HR" dirty="0"/>
          </a:p>
        </p:txBody>
      </p:sp>
    </p:spTree>
    <p:extLst>
      <p:ext uri="{BB962C8B-B14F-4D97-AF65-F5344CB8AC3E}">
        <p14:creationId xmlns:p14="http://schemas.microsoft.com/office/powerpoint/2010/main" val="402442377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hr-HR" dirty="0" smtClean="0"/>
              <a:t>Prihvatljivost troškova</a:t>
            </a:r>
            <a:endParaRPr lang="hr-HR" dirty="0"/>
          </a:p>
        </p:txBody>
      </p:sp>
      <p:sp>
        <p:nvSpPr>
          <p:cNvPr id="3" name="Rezervirano mjesto sadržaja 2"/>
          <p:cNvSpPr>
            <a:spLocks noGrp="1"/>
          </p:cNvSpPr>
          <p:nvPr>
            <p:ph idx="1"/>
          </p:nvPr>
        </p:nvSpPr>
        <p:spPr>
          <a:xfrm>
            <a:off x="2910488" y="1779371"/>
            <a:ext cx="8915400" cy="4843849"/>
          </a:xfrm>
        </p:spPr>
        <p:txBody>
          <a:bodyPr/>
          <a:lstStyle/>
          <a:p>
            <a:pPr marL="0" indent="0">
              <a:buNone/>
            </a:pPr>
            <a:endParaRPr lang="hr-HR" dirty="0" smtClean="0"/>
          </a:p>
          <a:p>
            <a:pPr marL="0" indent="0">
              <a:buNone/>
            </a:pPr>
            <a:endParaRPr lang="hr-HR" dirty="0"/>
          </a:p>
          <a:p>
            <a:pPr marL="0" indent="0">
              <a:buNone/>
            </a:pPr>
            <a:r>
              <a:rPr lang="hr-HR" dirty="0" smtClean="0"/>
              <a:t>Sredstvima </a:t>
            </a:r>
            <a:r>
              <a:rPr lang="hr-HR" dirty="0"/>
              <a:t>ovog Natječaja mogu se financirati samo </a:t>
            </a:r>
            <a:r>
              <a:rPr lang="hr-HR" b="1" dirty="0"/>
              <a:t>stvarni i prihvatljivi troškovi</a:t>
            </a:r>
            <a:r>
              <a:rPr lang="hr-HR" dirty="0"/>
              <a:t>, nastali provođenjem programa i projekta u vremenskom razdoblju naznačenom u ovim Uputama. </a:t>
            </a:r>
            <a:endParaRPr lang="hr-HR" dirty="0" smtClean="0"/>
          </a:p>
          <a:p>
            <a:pPr marL="0" indent="0">
              <a:buNone/>
            </a:pPr>
            <a:endParaRPr lang="hr-HR" dirty="0"/>
          </a:p>
          <a:p>
            <a:pPr marL="0" indent="0">
              <a:buNone/>
            </a:pPr>
            <a:r>
              <a:rPr lang="hr-HR" dirty="0" smtClean="0"/>
              <a:t>Prilikom </a:t>
            </a:r>
            <a:r>
              <a:rPr lang="hr-HR" dirty="0"/>
              <a:t>procjene projekta, ocjenjivat će se potreba naznačenih troškova u odnosu na predviđene aktivnosti, </a:t>
            </a:r>
            <a:r>
              <a:rPr lang="hr-HR" dirty="0" smtClean="0"/>
              <a:t>kao </a:t>
            </a:r>
            <a:r>
              <a:rPr lang="hr-HR" dirty="0"/>
              <a:t>i </a:t>
            </a:r>
            <a:r>
              <a:rPr lang="hr-HR" b="1" dirty="0"/>
              <a:t>realnost visine navedenih </a:t>
            </a:r>
            <a:r>
              <a:rPr lang="hr-HR" b="1" dirty="0" smtClean="0"/>
              <a:t>troškova.</a:t>
            </a:r>
            <a:endParaRPr lang="hr-HR" b="1" dirty="0"/>
          </a:p>
        </p:txBody>
      </p:sp>
    </p:spTree>
    <p:extLst>
      <p:ext uri="{BB962C8B-B14F-4D97-AF65-F5344CB8AC3E}">
        <p14:creationId xmlns:p14="http://schemas.microsoft.com/office/powerpoint/2010/main" val="222202520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2711968" y="525256"/>
            <a:ext cx="8911687" cy="1280890"/>
          </a:xfrm>
        </p:spPr>
        <p:txBody>
          <a:bodyPr/>
          <a:lstStyle/>
          <a:p>
            <a:r>
              <a:rPr lang="hr-HR" dirty="0" smtClean="0"/>
              <a:t>Prihvatljivi troškovi - IZRAVNI</a:t>
            </a:r>
            <a:endParaRPr lang="hr-HR" dirty="0"/>
          </a:p>
        </p:txBody>
      </p:sp>
      <p:sp>
        <p:nvSpPr>
          <p:cNvPr id="3" name="Rezervirano mjesto sadržaja 2"/>
          <p:cNvSpPr>
            <a:spLocks noGrp="1"/>
          </p:cNvSpPr>
          <p:nvPr>
            <p:ph idx="1"/>
          </p:nvPr>
        </p:nvSpPr>
        <p:spPr>
          <a:xfrm>
            <a:off x="2708255" y="1647567"/>
            <a:ext cx="8915400" cy="5008606"/>
          </a:xfrm>
        </p:spPr>
        <p:txBody>
          <a:bodyPr>
            <a:normAutofit fontScale="92500" lnSpcReduction="10000"/>
          </a:bodyPr>
          <a:lstStyle/>
          <a:p>
            <a:pPr marL="0" indent="0">
              <a:buNone/>
            </a:pPr>
            <a:r>
              <a:rPr lang="hr-HR" dirty="0" smtClean="0"/>
              <a:t>Prihvatljivim </a:t>
            </a:r>
            <a:r>
              <a:rPr lang="hr-HR" dirty="0"/>
              <a:t>troškovima za financiranje ovim Natječajem podrazumijevaju se troškovi koji su izravno vezani uz provedbu pojedinih aktivnosti unutar predloženog programa i projekta, a koji ispunjavaju sve sljedeće </a:t>
            </a:r>
            <a:r>
              <a:rPr lang="hr-HR" dirty="0" smtClean="0"/>
              <a:t>kriterije:</a:t>
            </a:r>
          </a:p>
          <a:p>
            <a:r>
              <a:rPr lang="hr-HR" dirty="0" smtClean="0"/>
              <a:t>nastali </a:t>
            </a:r>
            <a:r>
              <a:rPr lang="hr-HR" dirty="0"/>
              <a:t>su za vrijeme razdoblja provedbe programa ili projekta u skladu s ugovorom, osim troškova koji se odnose na završne izvještaje, troškove revizije i troškova vrednovanja, a plaćeni su do datuma odobravanja završnog izvještaja. Postupci javne nabave za robe, usluge ili radove mogu započeti prije početka provedbenog razdoblja, ali ugovori ne mogu biti sklopljeni prije prvog dana razdoblja provedbe </a:t>
            </a:r>
            <a:r>
              <a:rPr lang="hr-HR" dirty="0" smtClean="0"/>
              <a:t>ugovora;</a:t>
            </a:r>
          </a:p>
          <a:p>
            <a:r>
              <a:rPr lang="hr-HR" dirty="0" smtClean="0"/>
              <a:t>moraju </a:t>
            </a:r>
            <a:r>
              <a:rPr lang="hr-HR" dirty="0"/>
              <a:t>biti navedeni u ukupnom predviđenom proračunu projekta ili </a:t>
            </a:r>
            <a:r>
              <a:rPr lang="hr-HR" dirty="0" smtClean="0"/>
              <a:t>programa,</a:t>
            </a:r>
          </a:p>
          <a:p>
            <a:r>
              <a:rPr lang="hr-HR" dirty="0" smtClean="0"/>
              <a:t>nužni </a:t>
            </a:r>
            <a:r>
              <a:rPr lang="hr-HR" dirty="0"/>
              <a:t>su za provođenje programa ili projekta koji je predmetom dodjele financijskih </a:t>
            </a:r>
            <a:r>
              <a:rPr lang="hr-HR" dirty="0" smtClean="0"/>
              <a:t>sredstava,</a:t>
            </a:r>
          </a:p>
          <a:p>
            <a:r>
              <a:rPr lang="hr-HR" dirty="0" smtClean="0"/>
              <a:t>mogu </a:t>
            </a:r>
            <a:r>
              <a:rPr lang="hr-HR" dirty="0"/>
              <a:t>biti identificirani i provjereni i koji su računovodstveno evidentirani kod korisnika financiranja prema važećim propisima o računovodstvu neprofitnih </a:t>
            </a:r>
            <a:r>
              <a:rPr lang="hr-HR" dirty="0" smtClean="0"/>
              <a:t>organizacija,</a:t>
            </a:r>
          </a:p>
          <a:p>
            <a:r>
              <a:rPr lang="hr-HR" dirty="0" smtClean="0"/>
              <a:t>trebaju </a:t>
            </a:r>
            <a:r>
              <a:rPr lang="hr-HR" dirty="0"/>
              <a:t>biti umjereni, opravdani i usuglašeni sa zahtjevima racionalnog financijskog upravljanja, osobito u odnosu na štedljivost i učinkovitost.</a:t>
            </a:r>
          </a:p>
        </p:txBody>
      </p:sp>
    </p:spTree>
    <p:extLst>
      <p:ext uri="{BB962C8B-B14F-4D97-AF65-F5344CB8AC3E}">
        <p14:creationId xmlns:p14="http://schemas.microsoft.com/office/powerpoint/2010/main" val="187469168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hr-HR" dirty="0"/>
              <a:t>Prihvatljivi troškovi - </a:t>
            </a:r>
            <a:r>
              <a:rPr lang="hr-HR" dirty="0" smtClean="0"/>
              <a:t>NEIZRAVNI</a:t>
            </a:r>
            <a:endParaRPr lang="hr-HR" dirty="0"/>
          </a:p>
        </p:txBody>
      </p:sp>
      <p:sp>
        <p:nvSpPr>
          <p:cNvPr id="3" name="Rezervirano mjesto sadržaja 2"/>
          <p:cNvSpPr>
            <a:spLocks noGrp="1"/>
          </p:cNvSpPr>
          <p:nvPr>
            <p:ph idx="1"/>
          </p:nvPr>
        </p:nvSpPr>
        <p:spPr>
          <a:xfrm>
            <a:off x="2592925" y="2055387"/>
            <a:ext cx="8915400" cy="3777622"/>
          </a:xfrm>
        </p:spPr>
        <p:txBody>
          <a:bodyPr/>
          <a:lstStyle/>
          <a:p>
            <a:pPr marL="0" indent="0">
              <a:buNone/>
            </a:pPr>
            <a:endParaRPr lang="hr-HR" dirty="0" smtClean="0"/>
          </a:p>
          <a:p>
            <a:r>
              <a:rPr lang="hr-HR" dirty="0" smtClean="0"/>
              <a:t>Energija</a:t>
            </a:r>
          </a:p>
          <a:p>
            <a:r>
              <a:rPr lang="hr-HR" dirty="0" smtClean="0"/>
              <a:t>Voda</a:t>
            </a:r>
          </a:p>
          <a:p>
            <a:r>
              <a:rPr lang="hr-HR" dirty="0" smtClean="0"/>
              <a:t>uredski materijal</a:t>
            </a:r>
          </a:p>
          <a:p>
            <a:r>
              <a:rPr lang="hr-HR" dirty="0" smtClean="0"/>
              <a:t>sitan inventar</a:t>
            </a:r>
          </a:p>
          <a:p>
            <a:r>
              <a:rPr lang="hr-HR" dirty="0" smtClean="0"/>
              <a:t>Telefon</a:t>
            </a:r>
          </a:p>
          <a:p>
            <a:r>
              <a:rPr lang="hr-HR" dirty="0" smtClean="0"/>
              <a:t>Pošta</a:t>
            </a:r>
          </a:p>
          <a:p>
            <a:r>
              <a:rPr lang="hr-HR" dirty="0" smtClean="0"/>
              <a:t>Drugi </a:t>
            </a:r>
            <a:r>
              <a:rPr lang="hr-HR" dirty="0"/>
              <a:t>indirektni troškovi koji nisu povezani s provedbom </a:t>
            </a:r>
            <a:r>
              <a:rPr lang="hr-HR" dirty="0" smtClean="0"/>
              <a:t>programa</a:t>
            </a:r>
          </a:p>
          <a:p>
            <a:pPr marL="0" indent="0">
              <a:buNone/>
            </a:pPr>
            <a:endParaRPr lang="hr-HR" dirty="0"/>
          </a:p>
        </p:txBody>
      </p:sp>
    </p:spTree>
    <p:extLst>
      <p:ext uri="{BB962C8B-B14F-4D97-AF65-F5344CB8AC3E}">
        <p14:creationId xmlns:p14="http://schemas.microsoft.com/office/powerpoint/2010/main" val="4232312360"/>
      </p:ext>
    </p:extLst>
  </p:cSld>
  <p:clrMapOvr>
    <a:masterClrMapping/>
  </p:clrMapOvr>
</p:sld>
</file>

<file path=ppt/theme/theme1.xml><?xml version="1.0" encoding="utf-8"?>
<a:theme xmlns:a="http://schemas.openxmlformats.org/drawingml/2006/main" name="Pramen">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151</TotalTime>
  <Words>1451</Words>
  <Application>Microsoft Office PowerPoint</Application>
  <PresentationFormat>Široki zaslon</PresentationFormat>
  <Paragraphs>124</Paragraphs>
  <Slides>18</Slides>
  <Notes>0</Notes>
  <HiddenSlides>0</HiddenSlides>
  <MMClips>0</MMClips>
  <ScaleCrop>false</ScaleCrop>
  <HeadingPairs>
    <vt:vector size="6" baseType="variant">
      <vt:variant>
        <vt:lpstr>Korišteni fontovi</vt:lpstr>
      </vt:variant>
      <vt:variant>
        <vt:i4>3</vt:i4>
      </vt:variant>
      <vt:variant>
        <vt:lpstr>Tema</vt:lpstr>
      </vt:variant>
      <vt:variant>
        <vt:i4>1</vt:i4>
      </vt:variant>
      <vt:variant>
        <vt:lpstr>Naslovi slajdova</vt:lpstr>
      </vt:variant>
      <vt:variant>
        <vt:i4>18</vt:i4>
      </vt:variant>
    </vt:vector>
  </HeadingPairs>
  <TitlesOfParts>
    <vt:vector size="22" baseType="lpstr">
      <vt:lpstr>Arial</vt:lpstr>
      <vt:lpstr>Century Gothic</vt:lpstr>
      <vt:lpstr>Wingdings 3</vt:lpstr>
      <vt:lpstr>Pramen</vt:lpstr>
      <vt:lpstr>J A V N I  N A T J E Č A J  </vt:lpstr>
      <vt:lpstr>CILJEVI NATJEČAJA</vt:lpstr>
      <vt:lpstr>Prioritetna područja</vt:lpstr>
      <vt:lpstr>Planirani iznosi i ukupna vrijednost Javnog natječaja</vt:lpstr>
      <vt:lpstr>Prihvatljivi prijavitelji</vt:lpstr>
      <vt:lpstr>Vrijeme i mjesto provedbe</vt:lpstr>
      <vt:lpstr>Prihvatljivost troškova</vt:lpstr>
      <vt:lpstr>Prihvatljivi troškovi - IZRAVNI</vt:lpstr>
      <vt:lpstr>Prihvatljivi troškovi - NEIZRAVNI</vt:lpstr>
      <vt:lpstr>Neprihvatljivi troškovi</vt:lpstr>
      <vt:lpstr>Potrebna dokumentacija</vt:lpstr>
      <vt:lpstr>OPISNI OBRAZAC I OBRAZAC PRORAČUNA</vt:lpstr>
      <vt:lpstr>NAČIN PRIJAVE</vt:lpstr>
      <vt:lpstr>PowerPointova prezentacija</vt:lpstr>
      <vt:lpstr>PROCJENA PRIJAVA I DONOŠENJE ODLUKE O DODJELI SREDSTAVA</vt:lpstr>
      <vt:lpstr>PowerPointova prezentacija</vt:lpstr>
      <vt:lpstr>   Ostali otvoreni natječaji:</vt:lpstr>
      <vt:lpstr>Hvala Vam na pažnji!</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J A V N I  N A T J E Č A J</dc:title>
  <dc:creator>INES PALKO</dc:creator>
  <cp:lastModifiedBy>INES PALKO</cp:lastModifiedBy>
  <cp:revision>16</cp:revision>
  <dcterms:created xsi:type="dcterms:W3CDTF">2016-02-02T12:59:08Z</dcterms:created>
  <dcterms:modified xsi:type="dcterms:W3CDTF">2016-02-03T08:07:54Z</dcterms:modified>
</cp:coreProperties>
</file>