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88" r:id="rId4"/>
  </p:sldMasterIdLst>
  <p:notesMasterIdLst>
    <p:notesMasterId r:id="rId34"/>
  </p:notesMasterIdLst>
  <p:handoutMasterIdLst>
    <p:handoutMasterId r:id="rId35"/>
  </p:handoutMasterIdLst>
  <p:sldIdLst>
    <p:sldId id="683" r:id="rId5"/>
    <p:sldId id="751" r:id="rId6"/>
    <p:sldId id="752" r:id="rId7"/>
    <p:sldId id="773" r:id="rId8"/>
    <p:sldId id="774" r:id="rId9"/>
    <p:sldId id="753" r:id="rId10"/>
    <p:sldId id="772" r:id="rId11"/>
    <p:sldId id="754" r:id="rId12"/>
    <p:sldId id="755" r:id="rId13"/>
    <p:sldId id="756" r:id="rId14"/>
    <p:sldId id="757" r:id="rId15"/>
    <p:sldId id="758" r:id="rId16"/>
    <p:sldId id="759" r:id="rId17"/>
    <p:sldId id="761" r:id="rId18"/>
    <p:sldId id="762" r:id="rId19"/>
    <p:sldId id="763" r:id="rId20"/>
    <p:sldId id="764" r:id="rId21"/>
    <p:sldId id="765" r:id="rId22"/>
    <p:sldId id="775" r:id="rId23"/>
    <p:sldId id="776" r:id="rId24"/>
    <p:sldId id="766" r:id="rId25"/>
    <p:sldId id="767" r:id="rId26"/>
    <p:sldId id="768" r:id="rId27"/>
    <p:sldId id="769" r:id="rId28"/>
    <p:sldId id="770" r:id="rId29"/>
    <p:sldId id="771" r:id="rId30"/>
    <p:sldId id="749" r:id="rId31"/>
    <p:sldId id="706" r:id="rId32"/>
    <p:sldId id="777" r:id="rId33"/>
  </p:sldIdLst>
  <p:sldSz cx="9144000" cy="6858000" type="screen4x3"/>
  <p:notesSz cx="6761163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00CC00"/>
    <a:srgbClr val="CCFF99"/>
    <a:srgbClr val="336600"/>
    <a:srgbClr val="000000"/>
    <a:srgbClr val="0000FF"/>
    <a:srgbClr val="FFFFCC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26" autoAdjust="0"/>
    <p:restoredTop sz="93373" autoAdjust="0"/>
  </p:normalViewPr>
  <p:slideViewPr>
    <p:cSldViewPr>
      <p:cViewPr varScale="1">
        <p:scale>
          <a:sx n="60" d="100"/>
          <a:sy n="60" d="100"/>
        </p:scale>
        <p:origin x="-90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notesViewPr>
    <p:cSldViewPr>
      <p:cViewPr varScale="1">
        <p:scale>
          <a:sx n="77" d="100"/>
          <a:sy n="77" d="100"/>
        </p:scale>
        <p:origin x="-3324" y="-96"/>
      </p:cViewPr>
      <p:guideLst>
        <p:guide orient="horz" pos="3133"/>
        <p:guide orient="horz" pos="3128"/>
        <p:guide orient="horz" pos="3138"/>
        <p:guide pos="2131"/>
        <p:guide pos="2143"/>
        <p:guide pos="212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289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AA90965-C9F2-4C2E-B8D3-7ABF274E97C3}" type="datetime1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289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2450"/>
            <a:ext cx="29289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3EB1763-A6A8-4971-9935-B18A0609F9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CCA2067-E6D2-47BA-AE6B-E1EF6DA6E4D2}" type="datetime1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21225"/>
            <a:ext cx="5411787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Kliknite da biste uredili stilove teksta matrice</a:t>
            </a:r>
          </a:p>
          <a:p>
            <a:pPr lvl="1"/>
            <a:r>
              <a:rPr lang="en-GB" noProof="0" smtClean="0"/>
              <a:t>Druga razina</a:t>
            </a:r>
          </a:p>
          <a:p>
            <a:pPr lvl="2"/>
            <a:r>
              <a:rPr lang="en-GB" noProof="0" smtClean="0"/>
              <a:t>Treća razina</a:t>
            </a:r>
          </a:p>
          <a:p>
            <a:pPr lvl="3"/>
            <a:r>
              <a:rPr lang="en-GB" noProof="0" smtClean="0"/>
              <a:t>Četvrta razina</a:t>
            </a:r>
          </a:p>
          <a:p>
            <a:pPr lvl="4"/>
            <a:r>
              <a:rPr lang="en-GB" noProof="0" smtClean="0"/>
              <a:t>Peta razina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289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42450"/>
            <a:ext cx="29289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2C0750E-05FE-429E-83B3-2AF2ADA2A9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0418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2466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hr-HR" smtClean="0"/>
              <a:t>-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4514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2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zervirano mjesto slike slajd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5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1800">
                <a:latin typeface="+mn-lt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77C94F7-05C6-40AE-8228-B53C1564871A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0" name="Rezervirano mjesto broja slajda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752C6C2-569D-46C6-846B-9597304AB39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5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CF445E3-312E-450B-9D30-881DEAD1F057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0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AC6C92A-F674-49F4-A73F-417257847B1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5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2C2C9EA-8134-4171-BBEA-6EE5053814C7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0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2335D3B-D260-45FE-8304-82008BC3673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6888683" cy="576064"/>
          </a:xfrm>
        </p:spPr>
        <p:txBody>
          <a:bodyPr/>
          <a:lstStyle>
            <a:lvl1pPr>
              <a:defRPr sz="2400" b="0">
                <a:latin typeface="+mn-lt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731" y="1988840"/>
            <a:ext cx="8229600" cy="4176463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5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DA85A5EA-4CF2-4922-ADCD-76B1163C7680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0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09C7BF2-1D01-4AD0-90EC-B838B6ABB13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  <p:hf sldNum="0"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6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10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AB0B3C6-DD75-4864-88AC-50F734CD9F9D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1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684267F1-1C55-4913-B0E5-A6251735546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</p:bldLst>
  </p:timing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8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9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12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4593CEC2-E255-4502-9E63-6DDD51EBA3B4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3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4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ED8FB0F-897E-4CF9-943E-FBCC448F981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/>
      <p:bldP spid="6" grpId="0" autoUpdateAnimBg="0"/>
    </p:bldLst>
  </p:timing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amo naslo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BD293F26-0A45-4AF4-95BA-21B652463E33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9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7EF5D0C-E174-433D-A73F-C022224603B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3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2A84BCE-1AD0-43C1-B8EC-8557A13BCB39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EE3FDB3-2E94-46DC-93DB-CD5CBBC267F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6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C086889-2503-4BE5-8EB9-53BD4D5F1803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1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1AB67AC-C57F-46CF-B210-4F8432B522F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</p:bldLst>
  </p:timing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6" name="Slika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03F00D9-E4B6-4F3E-B2BE-3FFB8D111A7C}" type="datetimeFigureOut">
              <a:rPr lang="hr-HR"/>
              <a:pPr>
                <a:defRPr/>
              </a:pPr>
              <a:t>12.2.2015.</a:t>
            </a:fld>
            <a:endParaRPr lang="hr-HR"/>
          </a:p>
        </p:txBody>
      </p:sp>
      <p:sp>
        <p:nvSpPr>
          <p:cNvPr id="11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F6FC025-4298-4AF5-97AE-5302766196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</p:bldLst>
  </p:timing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611188" y="836613"/>
            <a:ext cx="69675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639763" y="1871663"/>
            <a:ext cx="8229600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12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638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Uprava za upravljanje EU fondom za ruralni razvoj, EU i međunarodnu suradnju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  <a:p>
            <a:pPr marL="26670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  <a:cs typeface="+mn-cs"/>
              </a:rPr>
              <a:t>MINISTARSTVO POLJOPRIVREDE</a:t>
            </a:r>
            <a:endParaRPr lang="hr-HR" sz="1200" dirty="0">
              <a:latin typeface="Times New Roman"/>
              <a:ea typeface="Times New Roman"/>
              <a:cs typeface="+mn-cs"/>
            </a:endParaRPr>
          </a:p>
        </p:txBody>
      </p:sp>
      <p:pic>
        <p:nvPicPr>
          <p:cNvPr id="1029" name="Slika 3"/>
          <p:cNvPicPr>
            <a:picLocks noChangeAspect="1"/>
          </p:cNvPicPr>
          <p:nvPr userDrawn="1"/>
        </p:nvPicPr>
        <p:blipFill>
          <a:blip r:embed="rId33"/>
          <a:srcRect/>
          <a:stretch>
            <a:fillRect/>
          </a:stretch>
        </p:blipFill>
        <p:spPr bwMode="auto">
          <a:xfrm>
            <a:off x="8275638" y="0"/>
            <a:ext cx="868362" cy="12795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813" y="6556375"/>
            <a:ext cx="6408737" cy="26987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SUFINANCIRANO SREDSTVIMA EUROPSKE UNIJE - </a:t>
            </a:r>
            <a:r>
              <a:rPr lang="pl-PL" sz="800" dirty="0" smtClean="0">
                <a:solidFill>
                  <a:schemeClr val="tx1"/>
                </a:solidFill>
                <a:latin typeface="Calibri"/>
              </a:rPr>
              <a:t>EUROPSKI POLJOPRIVREDNI FOND ZA RURALNI RAZVOJ</a:t>
            </a:r>
            <a:endParaRPr lang="hr-HR" sz="800" dirty="0" smtClean="0">
              <a:solidFill>
                <a:schemeClr val="tx1"/>
              </a:solidFill>
              <a:latin typeface="Calibri"/>
            </a:endParaRPr>
          </a:p>
          <a:p>
            <a:pPr fontAlgn="auto">
              <a:lnSpc>
                <a:spcPts val="800"/>
              </a:lnSpc>
              <a:spcAft>
                <a:spcPts val="0"/>
              </a:spcAft>
              <a:defRPr/>
            </a:pPr>
            <a:r>
              <a:rPr lang="hr-HR" sz="800" dirty="0" smtClean="0">
                <a:solidFill>
                  <a:schemeClr val="tx1"/>
                </a:solidFill>
                <a:latin typeface="Calibri"/>
              </a:rPr>
              <a:t>PROGRAM RURALNOG RAZVOJA REPUBLIKE HRVATSKE ZA RAZDOBLJE 2014. – 2020 .-  MJERA TEHNIČKA POMOĆ</a:t>
            </a:r>
          </a:p>
          <a:p>
            <a:pPr fontAlgn="auto">
              <a:spcAft>
                <a:spcPts val="0"/>
              </a:spcAft>
              <a:defRPr/>
            </a:pPr>
            <a:endParaRPr lang="hr-HR" sz="800" dirty="0">
              <a:solidFill>
                <a:sysClr val="windowText" lastClr="000000">
                  <a:tint val="75000"/>
                </a:sysClr>
              </a:solidFill>
              <a:latin typeface="Calibri"/>
            </a:endParaRPr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34"/>
          <a:srcRect/>
          <a:stretch>
            <a:fillRect/>
          </a:stretch>
        </p:blipFill>
        <p:spPr bwMode="auto">
          <a:xfrm>
            <a:off x="135731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3"/>
          <p:cNvPicPr>
            <a:picLocks noChangeArrowheads="1"/>
          </p:cNvPicPr>
          <p:nvPr userDrawn="1"/>
        </p:nvPicPr>
        <p:blipFill>
          <a:blip r:embed="rId35"/>
          <a:srcRect/>
          <a:stretch>
            <a:fillRect/>
          </a:stretch>
        </p:blipFill>
        <p:spPr bwMode="auto">
          <a:xfrm>
            <a:off x="6926263" y="6556375"/>
            <a:ext cx="5334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20" r:id="rId1"/>
    <p:sldLayoutId id="2147485099" r:id="rId2"/>
    <p:sldLayoutId id="2147485121" r:id="rId3"/>
    <p:sldLayoutId id="2147485122" r:id="rId4"/>
    <p:sldLayoutId id="2147485123" r:id="rId5"/>
    <p:sldLayoutId id="2147485124" r:id="rId6"/>
    <p:sldLayoutId id="2147485125" r:id="rId7"/>
    <p:sldLayoutId id="2147485126" r:id="rId8"/>
    <p:sldLayoutId id="2147485127" r:id="rId9"/>
    <p:sldLayoutId id="2147485128" r:id="rId10"/>
    <p:sldLayoutId id="2147485129" r:id="rId11"/>
    <p:sldLayoutId id="2147485100" r:id="rId12"/>
    <p:sldLayoutId id="2147485101" r:id="rId13"/>
    <p:sldLayoutId id="2147485102" r:id="rId14"/>
    <p:sldLayoutId id="2147485103" r:id="rId15"/>
    <p:sldLayoutId id="2147485104" r:id="rId16"/>
    <p:sldLayoutId id="2147485105" r:id="rId17"/>
    <p:sldLayoutId id="2147485106" r:id="rId18"/>
    <p:sldLayoutId id="2147485107" r:id="rId19"/>
    <p:sldLayoutId id="2147485108" r:id="rId20"/>
    <p:sldLayoutId id="2147485109" r:id="rId21"/>
    <p:sldLayoutId id="2147485110" r:id="rId22"/>
    <p:sldLayoutId id="2147485111" r:id="rId23"/>
    <p:sldLayoutId id="2147485112" r:id="rId24"/>
    <p:sldLayoutId id="2147485113" r:id="rId25"/>
    <p:sldLayoutId id="2147485114" r:id="rId26"/>
    <p:sldLayoutId id="2147485115" r:id="rId27"/>
    <p:sldLayoutId id="2147485116" r:id="rId28"/>
    <p:sldLayoutId id="2147485117" r:id="rId29"/>
    <p:sldLayoutId id="2147485118" r:id="rId30"/>
    <p:sldLayoutId id="2147485119" r:id="rId3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hr/url?sa=i&amp;rct=j&amp;q=&amp;esrc=s&amp;source=images&amp;cd=&amp;cad=rja&amp;uact=8&amp;docid=vnu-UeVOnml6DM&amp;tbnid=KbhV73jqQ4NGPM:&amp;ved=0CAUQjRw&amp;url=http://ec.europa.eu/agriculture/cap-for-our-roots/index_en.htm&amp;ei=J9XxU5DhBIKD4gS8rYGwAQ&amp;bvm=bv.73231344,d.ZGU&amp;psig=AFQjCNHMSqoZVGHHhAoxSniqK97Q1-Qfmg&amp;ust=140844350399416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2.1..doc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Relationship Id="rId5" Type="http://schemas.openxmlformats.org/officeDocument/2006/relationships/hyperlink" Target="LISTA%20PRIHVATLJIVIH%20TRO&#352;KOVA%20ZA%20PODMJERU%204.2.2..docx" TargetMode="External"/><Relationship Id="rId4" Type="http://schemas.openxmlformats.org/officeDocument/2006/relationships/hyperlink" Target="LISTA%20PRIHVATLJIVIH%20TRO&#352;KOVA%20ZA%20PODMJERU%204.2.1..docx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mps.hr/" TargetMode="Externa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eafrd@mps.hr" TargetMode="External"/><Relationship Id="rId2" Type="http://schemas.openxmlformats.org/officeDocument/2006/relationships/hyperlink" Target="http://www.mps.hr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1.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1.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2.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hyperlink" Target="LISTA%20PRIHVATLJIVIH%20TRO&#352;KOVA%20ZA%20PODMJERU%204.1.3..doc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png"/><Relationship Id="rId4" Type="http://schemas.openxmlformats.org/officeDocument/2006/relationships/slide" Target="slid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xfrm>
            <a:off x="490538" y="1844675"/>
            <a:ext cx="8229600" cy="4679950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hr-HR" altLang="sr-Latn-RS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RURALNOG RAZVOJA REPUBLIKE HRVATSKE ZA RAZDOBLJE 2014. - 2020.</a:t>
            </a:r>
            <a:br>
              <a:rPr lang="hr-HR" altLang="sr-Latn-RS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sr-Latn-R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sr-Latn-R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sr-Latn-RS" sz="2800" dirty="0" smtClean="0"/>
              <a:t/>
            </a:r>
            <a:br>
              <a:rPr lang="hr-HR" altLang="sr-Latn-RS" sz="2800" dirty="0" smtClean="0"/>
            </a:br>
            <a:r>
              <a:rPr lang="hr-HR" altLang="sr-Latn-RS" sz="2800" dirty="0" smtClean="0"/>
              <a:t/>
            </a:r>
            <a:br>
              <a:rPr lang="hr-HR" altLang="sr-Latn-RS" sz="2800" dirty="0" smtClean="0"/>
            </a:br>
            <a:endParaRPr lang="hr-HR" altLang="sr-Latn-RS" sz="2800" dirty="0" smtClean="0"/>
          </a:p>
          <a:p>
            <a:pPr marL="0" indent="0" algn="ctr" eaLnBrk="1" hangingPunct="1">
              <a:defRPr/>
            </a:pPr>
            <a:endParaRPr lang="hr-HR" altLang="sr-Latn-RS" sz="2800" b="1" i="1" dirty="0">
              <a:solidFill>
                <a:srgbClr val="FF0000"/>
              </a:solidFill>
            </a:endParaRPr>
          </a:p>
          <a:p>
            <a:pPr marL="0" indent="0" algn="ctr" eaLnBrk="1" hangingPunct="1">
              <a:defRPr/>
            </a:pPr>
            <a:endParaRPr lang="hr-HR" altLang="sr-Latn-RS" sz="2800" b="1" i="1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3213" y="4292600"/>
            <a:ext cx="316865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hr-HR" sz="16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sz="1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2015.</a:t>
            </a:r>
          </a:p>
        </p:txBody>
      </p:sp>
      <p:pic>
        <p:nvPicPr>
          <p:cNvPr id="2052" name="Picture 4" descr="https://encrypted-tbn1.gstatic.com/images?q=tbn:ANd9GcQrpeZYQDXP7RccFH_Zu4x_uYAcSZBKx7JJMYouEIc3OEk88N3EB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522362" y="4806103"/>
            <a:ext cx="1800200" cy="139954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/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83568" y="4807219"/>
            <a:ext cx="1872207" cy="140234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/>
            <a:ext uri="{91240B29-F687-4F45-9708-019B960494DF}"/>
          </a:extLst>
        </p:spPr>
      </p:pic>
      <p:pic>
        <p:nvPicPr>
          <p:cNvPr id="3" name="Picture 2" descr="E:\prezentacije\2014\PREZENTACIJA PRR 08_14\VOĆARSTVO PRR 8_2014\imagesZWKJJOD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553493" y="4803301"/>
            <a:ext cx="2107353" cy="14023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/>
          </a:extLst>
        </p:spPr>
      </p:pic>
      <p:pic>
        <p:nvPicPr>
          <p:cNvPr id="1027" name="Picture 3" descr="E:\prezentacije\2014\PREZENTACIJA PRR 08_14\VOĆARSTVO PRR 8_2014\images0EWVXWH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650155" y="4803301"/>
            <a:ext cx="1872207" cy="14023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/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497887" cy="5734050"/>
          </a:xfrm>
        </p:spPr>
        <p:txBody>
          <a:bodyPr/>
          <a:lstStyle/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endParaRPr lang="hr-HR" altLang="sr-Latn-RS" sz="16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defRPr/>
            </a:pPr>
            <a:r>
              <a:rPr lang="hr-HR" altLang="sr-Latn-RS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Visina potpore:</a:t>
            </a:r>
          </a:p>
          <a:p>
            <a:pPr marL="0" indent="0">
              <a:spcBef>
                <a:spcPct val="0"/>
              </a:spcBef>
              <a:defRPr/>
            </a:pP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171450" indent="-171450" algn="just">
              <a:spcBef>
                <a:spcPct val="0"/>
              </a:spcBef>
              <a:buFont typeface="Wingdings" pitchFamily="2" charset="2"/>
              <a:buChar char="§"/>
              <a:tabLst>
                <a:tab pos="457200" algn="l"/>
              </a:tabLst>
              <a:defRPr/>
            </a:pPr>
            <a:r>
              <a:rPr lang="hr-HR" altLang="sr-Latn-RS" sz="1400" dirty="0" smtClean="0">
                <a:cs typeface="Times New Roman" pitchFamily="18" charset="0"/>
              </a:rPr>
              <a:t>min</a:t>
            </a:r>
            <a:r>
              <a:rPr lang="hr-HR" altLang="sr-Latn-RS" sz="1400" dirty="0">
                <a:cs typeface="Times New Roman" pitchFamily="18" charset="0"/>
              </a:rPr>
              <a:t>. 5.000 €/</a:t>
            </a:r>
            <a:r>
              <a:rPr lang="hr-HR" altLang="sr-Latn-RS" sz="1400" dirty="0" smtClean="0">
                <a:cs typeface="Times New Roman" pitchFamily="18" charset="0"/>
              </a:rPr>
              <a:t>projekt - max</a:t>
            </a:r>
            <a:r>
              <a:rPr lang="hr-HR" altLang="sr-Latn-RS" sz="1400" dirty="0">
                <a:cs typeface="Times New Roman" pitchFamily="18" charset="0"/>
              </a:rPr>
              <a:t>. </a:t>
            </a:r>
            <a:r>
              <a:rPr lang="hr-HR" altLang="sr-Latn-RS" sz="1400" b="1" u="sng" dirty="0">
                <a:cs typeface="Times New Roman" pitchFamily="18" charset="0"/>
              </a:rPr>
              <a:t>2</a:t>
            </a:r>
            <a:r>
              <a:rPr lang="hr-HR" altLang="sr-Latn-RS" sz="1400" b="1" u="sng" dirty="0" smtClean="0">
                <a:cs typeface="Times New Roman" pitchFamily="18" charset="0"/>
              </a:rPr>
              <a:t> </a:t>
            </a:r>
            <a:r>
              <a:rPr lang="hr-HR" altLang="sr-Latn-RS" sz="1400" b="1" u="sng" dirty="0">
                <a:cs typeface="Times New Roman" pitchFamily="18" charset="0"/>
              </a:rPr>
              <a:t>mil. €</a:t>
            </a:r>
            <a:r>
              <a:rPr lang="hr-HR" altLang="sr-Latn-RS" sz="1400" dirty="0">
                <a:cs typeface="Times New Roman" pitchFamily="18" charset="0"/>
              </a:rPr>
              <a:t>/projekt</a:t>
            </a:r>
          </a:p>
          <a:p>
            <a:pPr marL="171450" indent="-171450" algn="just">
              <a:spcBef>
                <a:spcPct val="0"/>
              </a:spcBef>
              <a:buFont typeface="Wingdings" pitchFamily="2" charset="2"/>
              <a:buChar char="§"/>
              <a:tabLst>
                <a:tab pos="457200" algn="l"/>
              </a:tabLst>
              <a:defRPr/>
            </a:pPr>
            <a:r>
              <a:rPr lang="hr-HR" altLang="sr-Latn-RS" sz="1400" b="1" u="sng" dirty="0">
                <a:cs typeface="Times New Roman" pitchFamily="18" charset="0"/>
              </a:rPr>
              <a:t>3</a:t>
            </a:r>
            <a:r>
              <a:rPr lang="hr-HR" altLang="sr-Latn-RS" sz="1400" b="1" u="sng" dirty="0" smtClean="0">
                <a:cs typeface="Times New Roman" pitchFamily="18" charset="0"/>
              </a:rPr>
              <a:t> </a:t>
            </a:r>
            <a:r>
              <a:rPr lang="hr-HR" altLang="sr-Latn-RS" sz="1400" b="1" u="sng" dirty="0">
                <a:cs typeface="Times New Roman" pitchFamily="18" charset="0"/>
              </a:rPr>
              <a:t>mil. €</a:t>
            </a:r>
            <a:r>
              <a:rPr lang="hr-HR" altLang="sr-Latn-RS" sz="1400" dirty="0" smtClean="0">
                <a:cs typeface="Times New Roman" pitchFamily="18" charset="0"/>
              </a:rPr>
              <a:t>/projekt - za ulaganja u sektore: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svinjogojstva - za </a:t>
            </a:r>
            <a:r>
              <a:rPr lang="hr-HR" sz="1400" dirty="0"/>
              <a:t>ulaganja u građenje i /ili opremanje </a:t>
            </a:r>
            <a:r>
              <a:rPr lang="hr-HR" sz="1400" dirty="0" smtClean="0"/>
              <a:t>repro </a:t>
            </a:r>
            <a:r>
              <a:rPr lang="hr-HR" sz="1400" dirty="0"/>
              <a:t>centara </a:t>
            </a:r>
            <a:r>
              <a:rPr lang="hr-HR" sz="1400" dirty="0" smtClean="0"/>
              <a:t>i/ili tov svinja,</a:t>
            </a: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jaja -  </a:t>
            </a:r>
            <a:r>
              <a:rPr lang="hr-HR" sz="1400" dirty="0"/>
              <a:t>za ulaganje u građenje i/ili opremanje valionica i/ili </a:t>
            </a:r>
            <a:endParaRPr lang="hr-HR" sz="1400" dirty="0" smtClean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mlijeka </a:t>
            </a:r>
            <a:r>
              <a:rPr lang="hr-HR" sz="1400" dirty="0"/>
              <a:t>i mliječnih - proizvoda za ulaganja u građenje i/ili opremanje objekata za držanje muznih krava</a:t>
            </a:r>
            <a:r>
              <a:rPr lang="hr-HR" sz="1400" u="sng" dirty="0"/>
              <a:t> </a:t>
            </a:r>
            <a:r>
              <a:rPr lang="hr-HR" sz="1400" u="sng" dirty="0" smtClean="0"/>
              <a:t>i/ili tov junadi</a:t>
            </a:r>
            <a:r>
              <a:rPr lang="hr-HR" sz="1400" dirty="0" smtClean="0"/>
              <a:t>; 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voća </a:t>
            </a:r>
            <a:r>
              <a:rPr lang="hr-HR" sz="1400" dirty="0"/>
              <a:t>i </a:t>
            </a:r>
            <a:r>
              <a:rPr lang="hr-HR" sz="1400" dirty="0" smtClean="0"/>
              <a:t>povrća -  </a:t>
            </a:r>
            <a:r>
              <a:rPr lang="hr-HR" sz="1400" dirty="0"/>
              <a:t>za ulaganja u zatvorene/zaštićene prostore i ulaganja u podizanje novih višegodišnjih </a:t>
            </a:r>
            <a:r>
              <a:rPr lang="hr-HR" sz="1400" dirty="0" smtClean="0"/>
              <a:t>nasada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za ulaganja isključivo u kupnju nove poljoprivredne mehanizacije, radnih strojeva i opreme te gospodarskih vozila iznosi </a:t>
            </a:r>
            <a:r>
              <a:rPr lang="hr-HR" sz="1400" b="1" dirty="0"/>
              <a:t>1 </a:t>
            </a:r>
            <a:r>
              <a:rPr lang="hr-HR" sz="1400" b="1" dirty="0" smtClean="0"/>
              <a:t>mi. €</a:t>
            </a:r>
            <a:r>
              <a:rPr lang="hr-HR" sz="1400" dirty="0" smtClean="0"/>
              <a:t>/projekt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zajedničke i integrirane projekte do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5 mil. €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/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projekt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endParaRPr lang="hr-HR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hr-HR" sz="1400" dirty="0" smtClean="0">
                <a:solidFill>
                  <a:srgbClr val="000000"/>
                </a:solidFill>
                <a:cs typeface="Times New Roman" pitchFamily="18" charset="0"/>
              </a:rPr>
              <a:t>broj </a:t>
            </a:r>
            <a:r>
              <a:rPr lang="hr-HR" sz="1400" dirty="0">
                <a:solidFill>
                  <a:srgbClr val="000000"/>
                </a:solidFill>
                <a:cs typeface="Times New Roman" pitchFamily="18" charset="0"/>
              </a:rPr>
              <a:t>projekata odobrenih pojedinom korisniku u programskom razdoblju nije ograničen</a:t>
            </a:r>
          </a:p>
          <a:p>
            <a:pPr marL="285750" lvl="1" indent="-285750"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solidFill>
                  <a:srgbClr val="000000"/>
                </a:solidFill>
                <a:cs typeface="Times New Roman" pitchFamily="18" charset="0"/>
              </a:rPr>
              <a:t>isti </a:t>
            </a:r>
            <a:r>
              <a:rPr lang="hr-HR" sz="1400" dirty="0">
                <a:solidFill>
                  <a:srgbClr val="000000"/>
                </a:solidFill>
                <a:cs typeface="Times New Roman" pitchFamily="18" charset="0"/>
              </a:rPr>
              <a:t>korisnik može podnijeti jedan Zahtjev za potporu unutar iste podmjere tijekom jednog natječaja. 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U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slučaju ulaganja samo u operacije vezane uz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povećanje okolišne učinkovitosti (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npr. izgradnja laguna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) 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i 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korištenje obnovljivih izvora energije, 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maksimalna potpora je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1 mil.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€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/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projekt.</a:t>
            </a:r>
            <a:endParaRPr lang="hr-HR" altLang="sr-Latn-RS" sz="1400" dirty="0">
              <a:solidFill>
                <a:prstClr val="black"/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vi-VN" sz="1400" dirty="0">
              <a:cs typeface="Times New Roman" pitchFamily="18" charset="0"/>
            </a:endParaRPr>
          </a:p>
        </p:txBody>
      </p:sp>
      <p:pic>
        <p:nvPicPr>
          <p:cNvPr id="48130" name="Picture 2" descr="E:\prezentacije\SLIKICE\neimenovanoeur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620713"/>
            <a:ext cx="1606550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497887" cy="6121400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UVJETI PRIHVATLJIVOSTI</a:t>
            </a:r>
            <a:endParaRPr lang="hr-HR" sz="1600" b="1" dirty="0" smtClean="0">
              <a:cs typeface="Times New Roman" pitchFamily="18" charset="0"/>
            </a:endParaRP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u</a:t>
            </a:r>
            <a:r>
              <a:rPr lang="vi-VN" sz="1400" dirty="0" smtClean="0">
                <a:cs typeface="Times New Roman" pitchFamily="18" charset="0"/>
              </a:rPr>
              <a:t>laganja </a:t>
            </a:r>
            <a:r>
              <a:rPr lang="hr-HR" sz="1400" dirty="0" smtClean="0">
                <a:cs typeface="Times New Roman" pitchFamily="18" charset="0"/>
              </a:rPr>
              <a:t>-</a:t>
            </a:r>
            <a:r>
              <a:rPr lang="vi-VN" sz="1400" dirty="0" smtClean="0">
                <a:cs typeface="Times New Roman" pitchFamily="18" charset="0"/>
              </a:rPr>
              <a:t> poljoprivredn</a:t>
            </a:r>
            <a:r>
              <a:rPr lang="hr-HR" sz="1400" dirty="0" smtClean="0">
                <a:cs typeface="Times New Roman" pitchFamily="18" charset="0"/>
              </a:rPr>
              <a:t>i</a:t>
            </a:r>
            <a:r>
              <a:rPr lang="vi-VN" sz="1400" dirty="0" smtClean="0">
                <a:cs typeface="Times New Roman" pitchFamily="18" charset="0"/>
              </a:rPr>
              <a:t> proizvod</a:t>
            </a:r>
            <a:r>
              <a:rPr lang="hr-HR" sz="1400" dirty="0" smtClean="0">
                <a:cs typeface="Times New Roman" pitchFamily="18" charset="0"/>
              </a:rPr>
              <a:t>i</a:t>
            </a:r>
            <a:r>
              <a:rPr lang="vi-VN" sz="1400" dirty="0" smtClean="0">
                <a:cs typeface="Times New Roman" pitchFamily="18" charset="0"/>
              </a:rPr>
              <a:t> </a:t>
            </a:r>
            <a:r>
              <a:rPr lang="vi-VN" sz="1400" dirty="0">
                <a:cs typeface="Times New Roman" pitchFamily="18" charset="0"/>
              </a:rPr>
              <a:t>iz </a:t>
            </a:r>
            <a:r>
              <a:rPr lang="hr-HR" sz="1400" dirty="0" smtClean="0">
                <a:cs typeface="Times New Roman" pitchFamily="18" charset="0"/>
              </a:rPr>
              <a:t>Dodatka I Ugovora o</a:t>
            </a:r>
            <a:r>
              <a:rPr lang="vi-VN" sz="1400" dirty="0" smtClean="0">
                <a:cs typeface="Times New Roman" pitchFamily="18" charset="0"/>
              </a:rPr>
              <a:t>sim </a:t>
            </a:r>
            <a:r>
              <a:rPr lang="vi-VN" sz="1400" dirty="0">
                <a:cs typeface="Times New Roman" pitchFamily="18" charset="0"/>
              </a:rPr>
              <a:t>proizvoda </a:t>
            </a:r>
            <a:r>
              <a:rPr lang="vi-VN" sz="1400" dirty="0" smtClean="0">
                <a:cs typeface="Times New Roman" pitchFamily="18" charset="0"/>
              </a:rPr>
              <a:t>ribarstva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fizičke </a:t>
            </a:r>
            <a:r>
              <a:rPr lang="hr-HR" sz="1400" dirty="0"/>
              <a:t>i pravne osobe moraju biti upisane u Upisnik poljoprivrednih gospodarstava sukladno </a:t>
            </a:r>
            <a:endParaRPr lang="hr-HR" sz="1400" dirty="0" smtClean="0"/>
          </a:p>
          <a:p>
            <a:pPr marL="26670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Zakonu </a:t>
            </a:r>
            <a:r>
              <a:rPr lang="hr-HR" sz="1400" dirty="0"/>
              <a:t>o poljoprivredi, a proizvođačke organizacije priznate sukladno Zakonu o zajedničkoj organizaciji tržišta poljoprivrednih proizvoda i posebnim mjerama i pravilima vezanim za tržište poljoprivrednih </a:t>
            </a:r>
            <a:r>
              <a:rPr lang="hr-HR" sz="1400" dirty="0" smtClean="0"/>
              <a:t>proizvoda</a:t>
            </a: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vi-VN" sz="1400" dirty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</a:t>
            </a:r>
            <a:r>
              <a:rPr lang="vi-VN" sz="1400" dirty="0" smtClean="0">
                <a:cs typeface="Times New Roman" pitchFamily="18" charset="0"/>
              </a:rPr>
              <a:t>orisnik </a:t>
            </a:r>
            <a:r>
              <a:rPr lang="vi-VN" sz="1400" dirty="0">
                <a:cs typeface="Times New Roman" pitchFamily="18" charset="0"/>
              </a:rPr>
              <a:t>mora imati podmirene odnosno regulirane financijske obveze prema državnom proračunu u trenutku podnošenja Zahtjeva za </a:t>
            </a:r>
            <a:r>
              <a:rPr lang="vi-VN" sz="1400" dirty="0" smtClean="0">
                <a:cs typeface="Times New Roman" pitchFamily="18" charset="0"/>
              </a:rPr>
              <a:t>potporu</a:t>
            </a:r>
            <a:r>
              <a:rPr lang="hr-HR" sz="1400" dirty="0">
                <a:cs typeface="Times New Roman" pitchFamily="18" charset="0"/>
              </a:rPr>
              <a:t>,</a:t>
            </a: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vi-VN" sz="1400" dirty="0" smtClean="0">
                <a:cs typeface="Times New Roman" pitchFamily="18" charset="0"/>
              </a:rPr>
              <a:t>korisnik </a:t>
            </a:r>
            <a:r>
              <a:rPr lang="vi-VN" sz="1400" dirty="0">
                <a:cs typeface="Times New Roman" pitchFamily="18" charset="0"/>
              </a:rPr>
              <a:t>je dužan dostaviti dokument iz kojeg je vidljiva ekonomska veličina poljoprivrednog gospodarstva iskazana u ukupnom standardnom ekonomskom rezultatu poljoprivrednog </a:t>
            </a:r>
            <a:r>
              <a:rPr lang="vi-VN" sz="1400" dirty="0" smtClean="0">
                <a:cs typeface="Times New Roman" pitchFamily="18" charset="0"/>
              </a:rPr>
              <a:t>gospodarstva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</a:t>
            </a:r>
            <a:r>
              <a:rPr lang="vi-VN" sz="1400" dirty="0" smtClean="0">
                <a:cs typeface="Times New Roman" pitchFamily="18" charset="0"/>
              </a:rPr>
              <a:t>orisnik </a:t>
            </a:r>
            <a:r>
              <a:rPr lang="vi-VN" sz="1400" dirty="0">
                <a:cs typeface="Times New Roman" pitchFamily="18" charset="0"/>
              </a:rPr>
              <a:t>je dužan izraditi poslovni plan ukoliko vrijednost ukupno prihvatljivih troškova iznosi više od 200.000,00 kuna te za sve integrirane i zajedničke </a:t>
            </a:r>
            <a:r>
              <a:rPr lang="vi-VN" sz="1400" dirty="0" smtClean="0">
                <a:cs typeface="Times New Roman" pitchFamily="18" charset="0"/>
              </a:rPr>
              <a:t>projekte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>
                <a:cs typeface="Times New Roman" pitchFamily="18" charset="0"/>
              </a:rPr>
              <a:t>- </a:t>
            </a:r>
            <a:r>
              <a:rPr lang="vi-VN" sz="1400" dirty="0" smtClean="0">
                <a:cs typeface="Times New Roman" pitchFamily="18" charset="0"/>
              </a:rPr>
              <a:t>korisnik </a:t>
            </a:r>
            <a:r>
              <a:rPr lang="hr-HR" sz="1400" dirty="0" smtClean="0">
                <a:cs typeface="Times New Roman" pitchFamily="18" charset="0"/>
              </a:rPr>
              <a:t>prilikom podnošenja zahtjeva za isplatu</a:t>
            </a:r>
            <a:r>
              <a:rPr lang="vi-VN" sz="1400" dirty="0" smtClean="0">
                <a:cs typeface="Times New Roman" pitchFamily="18" charset="0"/>
              </a:rPr>
              <a:t>, </a:t>
            </a:r>
            <a:r>
              <a:rPr lang="vi-VN" sz="1400" dirty="0">
                <a:cs typeface="Times New Roman" pitchFamily="18" charset="0"/>
              </a:rPr>
              <a:t>mora dokazati stručnu osposobljenost za bavljenje poljoprivrednom djelatnošću sukladno slijedećim kriterijima: </a:t>
            </a:r>
          </a:p>
          <a:p>
            <a:pPr marL="266700" lvl="1" algn="just" fontAlgn="auto">
              <a:spcAft>
                <a:spcPts val="0"/>
              </a:spcAft>
              <a:buClr>
                <a:srgbClr val="002060"/>
              </a:buClr>
              <a:tabLst>
                <a:tab pos="85725" algn="l"/>
              </a:tabLst>
              <a:defRPr/>
            </a:pPr>
            <a:r>
              <a:rPr lang="vi-VN" sz="1400" dirty="0">
                <a:cs typeface="Times New Roman" pitchFamily="18" charset="0"/>
              </a:rPr>
              <a:t>a) za obiteljsko poljoprivredno gospodarstvo i obrt:</a:t>
            </a:r>
          </a:p>
          <a:p>
            <a:pPr marL="64770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tabLst>
                <a:tab pos="85725" algn="l"/>
              </a:tabLst>
              <a:defRPr/>
            </a:pPr>
            <a:r>
              <a:rPr lang="hr-HR" sz="1400" dirty="0"/>
              <a:t>nositelj ili član obiteljskog poljoprivrednog gospodarstva, odnosno vlasnik obrta ili jedan od stalno zaposlenih u obrtu ima završen tečaj stručnog osposobljavanja/obrazovanja iz odgovarajućeg područja (formalni tečajevi  koje provode učilišta ili tečajevi financirani iz Mjere 1 PRR) ili srednju školu ili fakultet iz odgovarajućeg područja ili je upisan u Upisnik poljoprivrednih gospodarstava u trajanju od najmanje 3. godine</a:t>
            </a:r>
            <a:endParaRPr lang="vi-VN" sz="14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497887" cy="5734050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vi-VN" sz="1400" dirty="0" smtClean="0">
                <a:cs typeface="Times New Roman" pitchFamily="18" charset="0"/>
              </a:rPr>
              <a:t>b</a:t>
            </a:r>
            <a:r>
              <a:rPr lang="vi-VN" sz="1400" dirty="0">
                <a:cs typeface="Times New Roman" pitchFamily="18" charset="0"/>
              </a:rPr>
              <a:t>) za pravne osobe:</a:t>
            </a:r>
          </a:p>
          <a:p>
            <a:pPr marL="466725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/>
              <a:t>najmanje jedan stalno zaposleni ima završen tečaj stručnog osposobljavanja/obrazovanja iz odgovarajućeg područja (formalni tečajevi  koje provode učilišta ili tečajevi financirani iz Mjere 1 PRR) ili srednju školu ili fakultet iz odgovarajućeg područja ili je upisan u Upisnik poljoprivrednih gospodarstava u trajanju od najmanje 3. godine</a:t>
            </a:r>
            <a:r>
              <a:rPr lang="vi-VN" sz="1400" dirty="0" smtClean="0">
                <a:cs typeface="Times New Roman" pitchFamily="18" charset="0"/>
              </a:rPr>
              <a:t>c</a:t>
            </a:r>
            <a:r>
              <a:rPr lang="vi-VN" sz="1400" dirty="0">
                <a:cs typeface="Times New Roman" pitchFamily="18" charset="0"/>
              </a:rPr>
              <a:t>) mladi poljoprivrednik: 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>
                <a:cs typeface="Times New Roman" pitchFamily="18" charset="0"/>
              </a:rPr>
              <a:t>završen tečaj stručnog osposobljavanja/obrazovanja iz odgovarajućeg područja (formalni tečajevi  koje provode učilišta ili tečajevi financirani iz Mjere 1 PRR) ili srednju školu ili fakultet iz odgovarajućeg područja ili ima radno iskustvo iz tog područja u trajanju od najmanje 3 godine. 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>
                <a:cs typeface="Times New Roman" pitchFamily="18" charset="0"/>
              </a:rPr>
              <a:t>Kao odgovarajuće područje, ovisno o ulaganju, podrazumijeva se poljoprivreda, veterina, prerada hrane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Korisnici </a:t>
            </a:r>
            <a:r>
              <a:rPr lang="hr-HR" sz="1400" dirty="0"/>
              <a:t>u teškoćama u smislu smjernica Unije o državnim  potporama za sanaciju i restrukturiranje poduzetnika u teškoćama nisu prihvatljivi kao </a:t>
            </a:r>
            <a:r>
              <a:rPr lang="hr-HR" sz="1400" dirty="0" smtClean="0"/>
              <a:t>korisnici.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hr-HR" sz="1400" dirty="0">
              <a:cs typeface="Times New Roman" pitchFamily="18" charset="0"/>
            </a:endParaRP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- Ako </a:t>
            </a:r>
            <a:r>
              <a:rPr lang="hr-HR" sz="1400" dirty="0"/>
              <a:t>projekt zahtijeva provedbu postupka ocjene o potrebi procjene i/ili procjene utjecaja zahvata na okoliš u skladu s odredbama posebnog propisa kojim se uređuje procjena utjecaja zahvata na okoliš, ista se mora provesti prije ulaganja. </a:t>
            </a:r>
            <a:endParaRPr lang="vi-VN" sz="1400" dirty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vi-VN" sz="1400" dirty="0">
              <a:cs typeface="Times New Roman" pitchFamily="18" charset="0"/>
            </a:endParaRPr>
          </a:p>
        </p:txBody>
      </p:sp>
      <p:pic>
        <p:nvPicPr>
          <p:cNvPr id="52226" name="Picture 3" descr="E:\prezentacije\SLIKICE\neimenovLČJKM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5084763"/>
            <a:ext cx="19716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85763" y="476250"/>
            <a:ext cx="8074025" cy="6265863"/>
          </a:xfrm>
        </p:spPr>
        <p:txBody>
          <a:bodyPr/>
          <a:lstStyle/>
          <a:p>
            <a:pPr marL="26670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z</a:t>
            </a:r>
            <a:r>
              <a:rPr lang="hr-HR" sz="1400" dirty="0" smtClean="0"/>
              <a:t>a </a:t>
            </a:r>
            <a:r>
              <a:rPr lang="hr-HR" sz="1400" dirty="0"/>
              <a:t>ulaganja u sustave navodnjavanja potrebno je ishoditi prethodno odobrenje projekta od strane Ministarstva, Uprave nadležne za vodno gospodarstvo. Prethodno odobrenje projekta obuhvaća ispunjenje uvjeta korištenja i zaštite voda sukladno nacionalnom zakonodavstvu te ciljeva zaštite okoliša iz Okvirne direktive o vodama</a:t>
            </a:r>
            <a:r>
              <a:rPr lang="hr-HR" sz="1400" dirty="0" smtClean="0"/>
              <a:t>.</a:t>
            </a: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p</a:t>
            </a:r>
            <a:r>
              <a:rPr lang="hr-HR" sz="1400" dirty="0" smtClean="0"/>
              <a:t>ostrojenje </a:t>
            </a:r>
            <a:r>
              <a:rPr lang="hr-HR" sz="1400" dirty="0"/>
              <a:t>za proizvodnju električne energije priključuje se na infrastrukturu poljoprivrednog gospodarstva, iza obračunskog mjernog mjesta poljoprivrednog gospodarstva kao korisnika elektroenergetske mreže, te se proizvedena električna i toplinska energija prvenstveno koristi za podmirenje potrošnje električne i toplinske energije toga </a:t>
            </a:r>
            <a:r>
              <a:rPr lang="hr-HR" sz="1400" dirty="0" smtClean="0"/>
              <a:t>gospodarstva,</a:t>
            </a: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korisnik </a:t>
            </a:r>
            <a:r>
              <a:rPr lang="hr-HR" sz="1400" dirty="0">
                <a:cs typeface="Times New Roman" pitchFamily="18" charset="0"/>
              </a:rPr>
              <a:t>je dužan uz Zahtjev za potporu dostaviti Izjavu da mu nisu dodijeljena sredstva za iste prihvatljive troškove u okviru ove podmjere za koju je podnio Zahtjev za potporu od strane središnjih tijela državne uprave, jedinice lokalne i područne (regionalne) samouprave te svake pravne osobe koja dodjeljuje državne potpore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projekti </a:t>
            </a:r>
            <a:r>
              <a:rPr lang="hr-HR" sz="1400" dirty="0"/>
              <a:t>koji budu imali značajan negativan utjecaj na okoliš, neće biti financirani sredstvima javne potpore osim ako su poduzete korektivne mjere propisane od strane nadležnog </a:t>
            </a:r>
            <a:r>
              <a:rPr lang="hr-HR" sz="1400" dirty="0" smtClean="0"/>
              <a:t>tijela, 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nakon </a:t>
            </a:r>
            <a:r>
              <a:rPr lang="hr-HR" sz="1400" dirty="0"/>
              <a:t>konačne isplate, korisnik je dužan najmanje narednih 5 godina baviti se poljoprivrednom proizvodnjom za koju je ostvario </a:t>
            </a:r>
            <a:r>
              <a:rPr lang="hr-HR" sz="1400" dirty="0" smtClean="0"/>
              <a:t>potporu.</a:t>
            </a:r>
            <a:endParaRPr lang="hr-HR" sz="1400" dirty="0">
              <a:cs typeface="Times New Roman" pitchFamily="18" charset="0"/>
            </a:endParaRPr>
          </a:p>
          <a:p>
            <a:pPr marL="0" indent="0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/>
              <a:t>Zajedničkim </a:t>
            </a:r>
            <a:r>
              <a:rPr lang="hr-HR" sz="1600" b="1" dirty="0"/>
              <a:t>projektom </a:t>
            </a:r>
            <a:r>
              <a:rPr lang="hr-HR" sz="1400" dirty="0"/>
              <a:t>smatraju se ulaganja provedena od strane 2 ili više korisnika u </a:t>
            </a:r>
            <a:r>
              <a:rPr lang="hr-HR" sz="1400" dirty="0" err="1"/>
              <a:t>Podmjeri</a:t>
            </a:r>
            <a:r>
              <a:rPr lang="hr-HR" sz="1400" dirty="0"/>
              <a:t> 4.1. te predmet ulaganja koriste svi korisnici zajedničkog projekta. Jedan korisnik ne može koristiti više od 70 % predmeta zajedničkog projekta. </a:t>
            </a:r>
          </a:p>
          <a:p>
            <a:pPr marL="0" indent="0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/>
              <a:t>Korisnici sklapaju Ugovor o poslovnoj suradnji kojim definiraju jednog korisnika koji će biti podnositelj Zahtjeva za potporu u ime njih u kojem će biti definiran način korištenja predmeta ulaganja zajedničkog projekta od strane svih korisnika zajedničkog projekta. </a:t>
            </a:r>
          </a:p>
          <a:p>
            <a:pPr marL="0" indent="0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/>
              <a:t>Ugovor mora biti sklopljen na rok od najmanje 10 godina računajući od trenutka podnošenja Zahtjeva za potporu, te isti mora sadržavati podatke od strane korisnika o postotku korištenja predmeta zajedničkog projekta</a:t>
            </a:r>
          </a:p>
          <a:p>
            <a:pPr marL="0" indent="-190500" algn="just" fontAlgn="auto">
              <a:spcAft>
                <a:spcPts val="0"/>
              </a:spcAft>
              <a:buClr>
                <a:srgbClr val="002060"/>
              </a:buClr>
              <a:buFontTx/>
              <a:buChar char="-"/>
              <a:defRPr/>
            </a:pPr>
            <a:endParaRPr lang="hr-HR" sz="1400" dirty="0" smtClean="0"/>
          </a:p>
          <a:p>
            <a:pPr marL="0" indent="0">
              <a:defRPr/>
            </a:pPr>
            <a:endParaRPr lang="hr-HR" sz="1400" b="1" dirty="0" smtClean="0"/>
          </a:p>
          <a:p>
            <a:pPr marL="438150" lvl="1" indent="-171450" algn="just" fontAlgn="auto">
              <a:spcAft>
                <a:spcPts val="0"/>
              </a:spcAft>
              <a:buClr>
                <a:srgbClr val="002060"/>
              </a:buClr>
              <a:buFontTx/>
              <a:buChar char="-"/>
              <a:defRPr/>
            </a:pPr>
            <a:endParaRPr lang="hr-HR" sz="1200" dirty="0"/>
          </a:p>
          <a:p>
            <a:pPr marL="0" indent="0">
              <a:defRPr/>
            </a:pPr>
            <a:endParaRPr lang="hr-HR" sz="1400" dirty="0"/>
          </a:p>
          <a:p>
            <a:pPr marL="0" indent="0">
              <a:defRPr/>
            </a:pPr>
            <a:endParaRPr lang="hr-HR" sz="1400" dirty="0"/>
          </a:p>
          <a:p>
            <a:pPr marL="0" indent="0">
              <a:defRPr/>
            </a:pPr>
            <a:endParaRPr lang="hr-HR" sz="1400" dirty="0">
              <a:cs typeface="Times New Roman" pitchFamily="18" charset="0"/>
            </a:endParaRPr>
          </a:p>
          <a:p>
            <a:pPr marL="0" indent="0"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908050"/>
            <a:ext cx="8229600" cy="4176713"/>
          </a:xfrm>
        </p:spPr>
        <p:txBody>
          <a:bodyPr/>
          <a:lstStyle/>
          <a:p>
            <a:pPr marL="0" indent="0"/>
            <a:endParaRPr lang="en-US" sz="1400" smtClean="0"/>
          </a:p>
          <a:p>
            <a:pPr marL="0" indent="0"/>
            <a:endParaRPr lang="en-US" smtClean="0"/>
          </a:p>
        </p:txBody>
      </p:sp>
      <p:sp>
        <p:nvSpPr>
          <p:cNvPr id="4" name="Left Arrow 11">
            <a:hlinkClick r:id="rId2" action="ppaction://hlinksldjump"/>
          </p:cNvPr>
          <p:cNvSpPr/>
          <p:nvPr/>
        </p:nvSpPr>
        <p:spPr>
          <a:xfrm>
            <a:off x="8748713" y="6450013"/>
            <a:ext cx="220662" cy="217487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5" name="Left Arrow 11"/>
          <p:cNvSpPr/>
          <p:nvPr/>
        </p:nvSpPr>
        <p:spPr>
          <a:xfrm>
            <a:off x="8316913" y="6450013"/>
            <a:ext cx="220662" cy="217487"/>
          </a:xfrm>
          <a:prstGeom prst="leftArrow">
            <a:avLst/>
          </a:prstGeom>
          <a:gradFill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10800000" scaled="1"/>
          </a:gra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6" name="Left Arrow 11"/>
          <p:cNvSpPr/>
          <p:nvPr/>
        </p:nvSpPr>
        <p:spPr>
          <a:xfrm>
            <a:off x="7942263" y="6450013"/>
            <a:ext cx="220662" cy="217487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7" name="Left Arrow 11"/>
          <p:cNvSpPr/>
          <p:nvPr/>
        </p:nvSpPr>
        <p:spPr>
          <a:xfrm>
            <a:off x="7596188" y="6450013"/>
            <a:ext cx="220662" cy="217487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0"/>
          <a:ext cx="9144000" cy="6831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3"/>
                <a:gridCol w="886968"/>
              </a:tblGrid>
              <a:tr h="26254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4.1.1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6254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KRITERIJ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Bodovi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1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Veličina gospodarstva SO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do 14.999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od 15.000 do 49.999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od 50.000 do 99.999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199001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od 100.000 do 499.999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preko 500.000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2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Udruživanje proizvođača (proizvođačka grupa/organizacija, zadruga ili zajednički projekt)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3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Stručna sprema i radno iskustvo nositelja ili člana/odgovorne osobe ili zaposlenika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VSS, VŠS agronomskog ili veterinarskog smjera ili min. 8 g. radnog iskustva u poljoprivredi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SSS agronomskog ili veterinarskog smjera ili min. 4 g. radnog iskustva u poljoprivredi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4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prioritetne sektore (voće i povrće, stočarstvo (uključujući peradarstvo))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5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Tip ulaganja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izgradnju,  rekonstrukciju i/ili  modernizaciju (sa ili bez opremanja) 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opremanje 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nabava poljoprivredne mehanizacije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6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Ulaganjem se uvodi inovativni tehnološki proces	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7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obnovi, očuvanju i poboljšanju ekosustava (P4 )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boljem upravljanju vodama, uključujući upravljanje gnojivima i pesticidima  (fokus područje 4B)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sprečavanju erozije tla i bolje upravljanje tlom (fokus područje  4 C)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452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8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promicanju učinkovitosti resursa te poticanje pomaka prema gospodarstvu s niskom razinom ugljika otpornom na klimatske promjene (P5)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452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povećanju učinkovitosti u korištenju vode u poljoprivredi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(fokus područje 5A)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povećanju učinkovitosti u korištenju energije u poljoprivredi i preradi hrane (fokus područje  5B)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smanjenju emisije stakleničkih plinova i amonijaka iz poljoprivrede (fokus područje 5D)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9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područjima sa prirodnim ograničenjima i ostalim posebnim ograničenjima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MAKSIMALNI BROJ BODOVA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PRAG PROLAZNOSTI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</a:tbl>
          </a:graphicData>
        </a:graphic>
      </p:graphicFrame>
      <p:sp>
        <p:nvSpPr>
          <p:cNvPr id="56439" name="Rectangle 1"/>
          <p:cNvSpPr>
            <a:spLocks noChangeArrowheads="1"/>
          </p:cNvSpPr>
          <p:nvPr/>
        </p:nvSpPr>
        <p:spPr bwMode="auto">
          <a:xfrm>
            <a:off x="1931988" y="1712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908050"/>
            <a:ext cx="8229600" cy="4176713"/>
          </a:xfrm>
        </p:spPr>
        <p:txBody>
          <a:bodyPr/>
          <a:lstStyle/>
          <a:p>
            <a:pPr marL="0" indent="0"/>
            <a:endParaRPr lang="en-US" sz="1400" smtClean="0"/>
          </a:p>
          <a:p>
            <a:pPr marL="0" indent="0"/>
            <a:endParaRPr lang="en-US" smtClean="0"/>
          </a:p>
        </p:txBody>
      </p:sp>
      <p:sp>
        <p:nvSpPr>
          <p:cNvPr id="57346" name="Rectangle 1"/>
          <p:cNvSpPr>
            <a:spLocks noChangeArrowheads="1"/>
          </p:cNvSpPr>
          <p:nvPr/>
        </p:nvSpPr>
        <p:spPr bwMode="auto">
          <a:xfrm>
            <a:off x="639763" y="212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4"/>
                <a:gridCol w="886968"/>
              </a:tblGrid>
              <a:tr h="51285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1285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gospodarstva SO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20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do 14.999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15.000 do 49.999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50.000 do 99.999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100.000 do 499.999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500.000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Korišteno poljoprivredno zemljište  (broj uvjetnih grla po hektaru)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0,62 do 1,2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1,3 do 2,4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zaštićenim područjima prirode, područjima ekološke mreže i zonama ranjivim nitratima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4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Udruživanje proizvođača (proizvođačka grupa/organizacija, zadruga ili zajednički projekt)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Ulaganjem se uvodi inovativni tehnološki proces	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7412" name="Rectangle 7"/>
          <p:cNvSpPr>
            <a:spLocks noChangeArrowheads="1"/>
          </p:cNvSpPr>
          <p:nvPr/>
        </p:nvSpPr>
        <p:spPr bwMode="auto">
          <a:xfrm>
            <a:off x="639763" y="2243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908050"/>
            <a:ext cx="8229600" cy="4176713"/>
          </a:xfrm>
        </p:spPr>
        <p:txBody>
          <a:bodyPr/>
          <a:lstStyle/>
          <a:p>
            <a:pPr marL="0" indent="0"/>
            <a:endParaRPr lang="en-US" sz="1400" smtClean="0"/>
          </a:p>
          <a:p>
            <a:pPr marL="0" indent="0"/>
            <a:endParaRPr lang="en-US" smtClean="0"/>
          </a:p>
        </p:txBody>
      </p:sp>
      <p:sp>
        <p:nvSpPr>
          <p:cNvPr id="58370" name="Rectangle 1"/>
          <p:cNvSpPr>
            <a:spLocks noChangeArrowheads="1"/>
          </p:cNvSpPr>
          <p:nvPr/>
        </p:nvSpPr>
        <p:spPr bwMode="auto">
          <a:xfrm>
            <a:off x="639763" y="212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4"/>
                <a:gridCol w="886968"/>
              </a:tblGrid>
              <a:tr h="58377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4.1.3.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37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gospodarstva SO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do 14.999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15.000 do 49.999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50.000 do 99.999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100.000 do 499.999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500.000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Sirovina obnovljivih izvora energije - biomasa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na objektima bez mogućnosti pristupa električnoj mreži 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Učinkovitost u korištenju OIE- kogeneracijska postrojenja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područjima sa prirodnim ograničenjima i ostalim posebnim ograničenjima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75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prezentacije\SLIKICE\imagesIOKO10I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693809" y="4221088"/>
            <a:ext cx="2428875" cy="1885950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  <a:softEdge rad="50800"/>
          </a:effectLst>
          <a:extLst>
            <a:ext uri="{909E8E84-426E-40DD-AFC4-6F175D3DCCD1}"/>
          </a:extLst>
        </p:spPr>
      </p:pic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950" y="620713"/>
            <a:ext cx="8496300" cy="5732462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4.2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. Potpora za ulaganja u preradu, marketing i/ili razvoj poljoprivrednih </a:t>
            </a:r>
            <a:endParaRPr lang="hr-HR" sz="1600" b="1" dirty="0" smtClean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proizvoda</a:t>
            </a:r>
            <a:endParaRPr lang="hr-HR" sz="1600" b="1" dirty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OPERACIJE:</a:t>
            </a: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4.2.1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Povećanje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dodane vrijednosti poljoprivrednim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proizvodima 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4.2.2.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Korištenje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obnovljivih izvora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energije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kern="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kern="0" dirty="0" smtClean="0">
                <a:solidFill>
                  <a:prstClr val="black"/>
                </a:solidFill>
                <a:cs typeface="Times New Roman" pitchFamily="18" charset="0"/>
              </a:rPr>
              <a:t>Korisnici</a:t>
            </a:r>
            <a:r>
              <a:rPr lang="hr-HR" altLang="sr-Latn-RS" sz="1400" b="1" kern="0" dirty="0">
                <a:solidFill>
                  <a:prstClr val="black"/>
                </a:solidFill>
                <a:cs typeface="Times New Roman" pitchFamily="18" charset="0"/>
              </a:rPr>
              <a:t>: </a:t>
            </a:r>
            <a:r>
              <a:rPr lang="hr-HR" altLang="sr-Latn-RS" sz="1400" kern="0" dirty="0">
                <a:solidFill>
                  <a:prstClr val="black"/>
                </a:solidFill>
                <a:cs typeface="Times New Roman" pitchFamily="18" charset="0"/>
              </a:rPr>
              <a:t>f</a:t>
            </a:r>
            <a:r>
              <a:rPr lang="vi-VN" sz="1400" dirty="0">
                <a:solidFill>
                  <a:prstClr val="black"/>
                </a:solidFill>
              </a:rPr>
              <a:t>izičke i pravne osobe </a:t>
            </a:r>
            <a:r>
              <a:rPr lang="hr-HR" sz="1400" dirty="0">
                <a:solidFill>
                  <a:prstClr val="black"/>
                </a:solidFill>
              </a:rPr>
              <a:t>koje se bave ili se namjeravaju baviti preradom proizvoda  </a:t>
            </a:r>
            <a:endParaRPr lang="hr-HR" sz="1400" dirty="0" smtClean="0">
              <a:solidFill>
                <a:prstClr val="black"/>
              </a:solidFill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sz="1400" dirty="0" smtClean="0">
                <a:solidFill>
                  <a:prstClr val="black"/>
                </a:solidFill>
              </a:rPr>
              <a:t>iz Dodatka 1 Ugovora o EU ili pamuka, osim proizvoda ribarstva</a:t>
            </a:r>
          </a:p>
          <a:p>
            <a:pPr marL="0" indent="0"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</a:t>
            </a:r>
          </a:p>
          <a:p>
            <a:pPr marL="28575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pl-PL" altLang="sr-Latn-RS" sz="1400" b="1" dirty="0">
                <a:solidFill>
                  <a:srgbClr val="000000"/>
                </a:solidFill>
                <a:cs typeface="Times New Roman" pitchFamily="18" charset="0"/>
              </a:rPr>
              <a:t>50</a:t>
            </a:r>
            <a:r>
              <a:rPr lang="pl-PL" altLang="sr-Latn-RS" sz="1400" dirty="0"/>
              <a:t>% od iznosa prihvatljivog ulaganja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sz="1400" dirty="0"/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Uvećanje za 20%: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vi-VN" sz="1400" dirty="0"/>
              <a:t>ulaganja unutar Europskoga inovacijskog partnerstva </a:t>
            </a:r>
            <a:r>
              <a:rPr lang="hr-HR" sz="1400" dirty="0" smtClean="0"/>
              <a:t>(EIP)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vi-VN" sz="1400" dirty="0" smtClean="0"/>
              <a:t>ulaganja koja provode proizvođačke organizacije</a:t>
            </a:r>
            <a:endParaRPr lang="hr-HR" sz="1400" dirty="0" smtClean="0"/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dirty="0" smtClean="0">
                <a:solidFill>
                  <a:prstClr val="black"/>
                </a:solidFill>
                <a:cs typeface="Times New Roman" pitchFamily="18" charset="0"/>
              </a:rPr>
              <a:t>Min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. 5.000 €/projekt - </a:t>
            </a:r>
            <a:r>
              <a:rPr lang="hr-HR" altLang="sr-Latn-RS" sz="1400" dirty="0" err="1">
                <a:solidFill>
                  <a:prstClr val="black"/>
                </a:solidFill>
                <a:cs typeface="Times New Roman" pitchFamily="18" charset="0"/>
              </a:rPr>
              <a:t>max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.</a:t>
            </a:r>
            <a:r>
              <a:rPr lang="hr-HR" altLang="sr-Latn-RS" sz="1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hr-HR" altLang="sr-Latn-RS" sz="1400" b="1" dirty="0">
                <a:cs typeface="Times New Roman" pitchFamily="18" charset="0"/>
              </a:rPr>
              <a:t>3 mil. €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/projekt 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cs typeface="Times New Roman" pitchFamily="18" charset="0"/>
              </a:rPr>
              <a:t>- 5 </a:t>
            </a:r>
            <a:r>
              <a:rPr lang="hr-HR" altLang="sr-Latn-RS" sz="1400" b="1" dirty="0">
                <a:cs typeface="Times New Roman" pitchFamily="18" charset="0"/>
              </a:rPr>
              <a:t>mil. €</a:t>
            </a:r>
            <a:r>
              <a:rPr lang="hr-HR" altLang="sr-Latn-RS" sz="1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/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 sektore:</a:t>
            </a:r>
          </a:p>
          <a:p>
            <a:pPr marL="180975" indent="0">
              <a:defRPr/>
            </a:pPr>
            <a:r>
              <a:rPr lang="vi-VN" sz="1400" dirty="0"/>
              <a:t>- mesa </a:t>
            </a:r>
            <a:r>
              <a:rPr lang="hr-HR" sz="1400" dirty="0"/>
              <a:t>- </a:t>
            </a:r>
            <a:r>
              <a:rPr lang="vi-VN" sz="1400" dirty="0"/>
              <a:t>za ulaganja u građenje i/ili opremanje objekata i/ili,</a:t>
            </a:r>
          </a:p>
          <a:p>
            <a:pPr marL="180975" indent="0">
              <a:defRPr/>
            </a:pPr>
            <a:r>
              <a:rPr lang="vi-VN" sz="1400" dirty="0"/>
              <a:t>- mlijeka i mliječnih proizvoda</a:t>
            </a:r>
            <a:r>
              <a:rPr lang="hr-HR" sz="1400" dirty="0"/>
              <a:t> - </a:t>
            </a:r>
            <a:r>
              <a:rPr lang="vi-VN" sz="1400" dirty="0"/>
              <a:t> za ulaganja u građenje i/ili opremanje objekata,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vi-VN" sz="1400" dirty="0"/>
          </a:p>
          <a:p>
            <a:pPr marL="0" indent="0">
              <a:spcBef>
                <a:spcPct val="0"/>
              </a:spcBef>
              <a:tabLst>
                <a:tab pos="0" algn="l"/>
              </a:tabLst>
              <a:defRPr/>
            </a:pPr>
            <a:r>
              <a:rPr lang="hr-HR" sz="1400" dirty="0"/>
              <a:t>U slučaju ulaganja samo u operacije vezane uz korištenje obnovljivih izvora energije</a:t>
            </a:r>
            <a:r>
              <a:rPr lang="hr-HR" sz="1400" dirty="0" smtClean="0"/>
              <a:t>,</a:t>
            </a:r>
          </a:p>
          <a:p>
            <a:pPr marL="0" indent="0">
              <a:spcBef>
                <a:spcPct val="0"/>
              </a:spcBef>
              <a:tabLst>
                <a:tab pos="0" algn="l"/>
              </a:tabLst>
              <a:defRPr/>
            </a:pPr>
            <a:r>
              <a:rPr lang="hr-HR" sz="1400" dirty="0" smtClean="0"/>
              <a:t>maksimalna </a:t>
            </a:r>
            <a:r>
              <a:rPr lang="hr-HR" sz="1400" dirty="0"/>
              <a:t>potpora je </a:t>
            </a:r>
            <a:r>
              <a:rPr lang="hr-HR" sz="1400" b="1" dirty="0"/>
              <a:t>1 </a:t>
            </a:r>
            <a:r>
              <a:rPr lang="hr-HR" sz="1400" b="1" dirty="0" smtClean="0"/>
              <a:t>mil. </a:t>
            </a:r>
            <a:r>
              <a:rPr lang="hr-HR" sz="1400" b="1" dirty="0"/>
              <a:t>€</a:t>
            </a:r>
            <a:r>
              <a:rPr lang="hr-HR" sz="1400" dirty="0"/>
              <a:t>/projekt.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Maksimalni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intenzitet potpore </a:t>
            </a:r>
            <a:r>
              <a:rPr lang="hr-HR" altLang="sr-Latn-RS" sz="1400" b="1" u="sng" dirty="0">
                <a:solidFill>
                  <a:srgbClr val="000000"/>
                </a:solidFill>
                <a:cs typeface="Times New Roman" pitchFamily="18" charset="0"/>
              </a:rPr>
              <a:t>NE smije prijeći 90%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od ukupno prihvatljivih 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troškova.</a:t>
            </a: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sz="1400" u="sng" dirty="0">
              <a:solidFill>
                <a:srgbClr val="000000"/>
              </a:solidFill>
            </a:endParaRP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99063" y="2924175"/>
            <a:ext cx="27305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950" y="620713"/>
            <a:ext cx="8496300" cy="5732462"/>
          </a:xfrm>
        </p:spPr>
        <p:txBody>
          <a:bodyPr/>
          <a:lstStyle/>
          <a:p>
            <a:pPr marL="0" lvl="1">
              <a:buClr>
                <a:srgbClr val="002060"/>
              </a:buClr>
            </a:pPr>
            <a:r>
              <a:rPr lang="hr-HR" sz="1600" b="1" smtClean="0">
                <a:solidFill>
                  <a:srgbClr val="4F6228"/>
                </a:solidFill>
                <a:cs typeface="Times New Roman" pitchFamily="18" charset="0"/>
              </a:rPr>
              <a:t>4.2. Potpora za ulaganja u preradu, marketing i/ili razvoj poljoprivrednih </a:t>
            </a:r>
          </a:p>
          <a:p>
            <a:pPr marL="0" lvl="1">
              <a:buClr>
                <a:srgbClr val="002060"/>
              </a:buClr>
            </a:pPr>
            <a:r>
              <a:rPr lang="hr-HR" sz="1600" b="1" smtClean="0">
                <a:solidFill>
                  <a:srgbClr val="4F6228"/>
                </a:solidFill>
                <a:cs typeface="Times New Roman" pitchFamily="18" charset="0"/>
              </a:rPr>
              <a:t>Proizvoda</a:t>
            </a:r>
          </a:p>
          <a:p>
            <a:pPr marL="0" lvl="1">
              <a:buClr>
                <a:srgbClr val="002060"/>
              </a:buClr>
            </a:pPr>
            <a:endParaRPr lang="hr-HR" sz="1600" b="1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r>
              <a:rPr lang="hr-HR" sz="1400" smtClean="0">
                <a:solidFill>
                  <a:srgbClr val="4F6228"/>
                </a:solidFill>
                <a:cs typeface="Times New Roman" pitchFamily="18" charset="0"/>
                <a:hlinkClick r:id="rId3" action="ppaction://hlinkfile"/>
              </a:rPr>
              <a:t>4.2.1. Povećanje dodane vrijednosti poljoprivrednim proizvodima</a:t>
            </a:r>
            <a:endParaRPr lang="hr-HR" sz="1400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r>
              <a:rPr lang="hr-HR" sz="1400" smtClean="0">
                <a:solidFill>
                  <a:srgbClr val="4F6228"/>
                </a:solidFill>
                <a:cs typeface="Times New Roman" pitchFamily="18" charset="0"/>
              </a:rPr>
              <a:t> </a:t>
            </a: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a) ulaganje u građenje i/ili opremanje objekata za poslovanje s mlijekom i preradom mlijeka s pripadajućom opremom i unutarnjom i vanjskom infrastrukturom, uključujući rashladnu opremu za sirovo mlijeko,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b)	ulaganje u građenje i /ili opremanje klaonica, rasjekaonica, hladnjača, objekata za preradu (mesa, jaja) s pripadajućom unutarnjom i vanjskom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c)	ulaganje u građenje i/ili opremanje centra (sabirališta) za sakupljanje i preradu otpada i nusproizvoda životinjskog podrijetla koji nisu za prehranu ljudi s pripadajućom unutarnjom i vanjskom infrastrukturom,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d)	ulaganje u građenje i/ili opremanje objekata za preradu voća, povrća, grožđa (osim za proizvodnju vina), aromatičnog, začinskog i ostalog bilja, cvijeća i gljiva s pripadajućom unutarnjom i vanjskom infrastrukturom uključujući preradu ostataka iz proizvodnje,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e)	ulaganje u građenje i/ili opremanje objekata za preradu maslina, komine masline s pripadajućom unutarnjom i vanjskom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f)	ulaganje u građenje i/ili opremanje objekata za preradu žitarica, uljarica i industrijskog bilja s pripadajućom unutarnjom i vanjskom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g)	ulaganje u građenje i/ili opremanje objekata za obradu, punjenje i skladištenje pčelinjih proizvoda s pripadajućom unutarnjom i vanjskom infrastrukturom,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cs typeface="Times New Roman" pitchFamily="18" charset="0"/>
              </a:rPr>
              <a:t>h)	ulaganje u građenje i/ili opremanje ostalih gospodarskih objekata, upravnih prostorija s pripadajućim sadržajima, opremom i infrastrukturom</a:t>
            </a:r>
            <a:r>
              <a:rPr lang="hr-HR" sz="1400" smtClean="0">
                <a:ea typeface="Calibri" pitchFamily="34" charset="0"/>
                <a:cs typeface="Calibri" pitchFamily="34" charset="0"/>
              </a:rPr>
              <a:t> koji su u funkciji djelatnosti prerade,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i)	ulaganje u kupnju mehanizacije, gospodarskih vozila, strojeva i opreme,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cs typeface="Times New Roman" pitchFamily="18" charset="0"/>
              </a:rPr>
              <a:t>j)	ulaganje u građenje i/ili opremanje objekata za prodaju i prezentaciju vlastitih poljoprivrednih proizvoda,</a:t>
            </a:r>
          </a:p>
          <a:p>
            <a:pPr marL="0" indent="0">
              <a:spcBef>
                <a:spcPct val="0"/>
              </a:spcBef>
            </a:pPr>
            <a:endParaRPr lang="hr-HR" sz="1400" u="sng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title"/>
          </p:nvPr>
        </p:nvSpPr>
        <p:spPr>
          <a:xfrm>
            <a:off x="611188" y="836613"/>
            <a:ext cx="6967537" cy="647700"/>
          </a:xfrm>
        </p:spPr>
        <p:txBody>
          <a:bodyPr/>
          <a:lstStyle/>
          <a:p>
            <a:r>
              <a:rPr lang="hr-HR" sz="2000" b="1" smtClean="0">
                <a:solidFill>
                  <a:srgbClr val="4F6228"/>
                </a:solidFill>
                <a:cs typeface="Times New Roman" pitchFamily="18" charset="0"/>
              </a:rPr>
              <a:t>4.2. Potpora za ulaganja u preradu, marketing i/ili razvoj poljoprivrednih Proizvoda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>
          <a:xfrm>
            <a:off x="639763" y="1871663"/>
            <a:ext cx="8229600" cy="3502025"/>
          </a:xfrm>
        </p:spPr>
        <p:txBody>
          <a:bodyPr/>
          <a:lstStyle/>
          <a:p>
            <a:r>
              <a:rPr lang="hr-HR" smtClean="0"/>
              <a:t>(1) Prihvatljivi nematerijalni troškovi u Podmjeri 4.2. jesu:</a:t>
            </a:r>
          </a:p>
          <a:p>
            <a:r>
              <a:rPr lang="hr-HR" smtClean="0"/>
              <a:t>a) kupnja ili razvoj računalnih programa,</a:t>
            </a:r>
          </a:p>
          <a:p>
            <a:r>
              <a:rPr lang="hr-HR" smtClean="0"/>
              <a:t>b) kupnja prava na patente i licence,</a:t>
            </a:r>
          </a:p>
          <a:p>
            <a:r>
              <a:rPr lang="hr-HR" smtClean="0"/>
              <a:t>c) autorska prava,</a:t>
            </a:r>
          </a:p>
          <a:p>
            <a:r>
              <a:rPr lang="hr-HR" smtClean="0"/>
              <a:t>d) registracija i održavanje žigova</a:t>
            </a:r>
            <a:r>
              <a:rPr lang="hr-HR" b="1" smtClean="0"/>
              <a:t> </a:t>
            </a:r>
            <a:r>
              <a:rPr lang="hr-HR" smtClean="0"/>
              <a:t>i</a:t>
            </a:r>
          </a:p>
          <a:p>
            <a:r>
              <a:rPr lang="hr-HR" smtClean="0"/>
              <a:t>e) ostala nematerijalna ulaganja povezana s materijalnim ulaganjem.</a:t>
            </a:r>
          </a:p>
          <a:p>
            <a:r>
              <a:rPr lang="hr-HR" smtClean="0"/>
              <a:t>(2) Prihvatljivi opći troškovi u Podmjeri 4.2. jesu usluge arhitekata, inženjera i konzultanata, studije izvedivosti do 10 posto vrijednosti ukupno prihvatljivih troškova projekta, a sukladno članku 16. stavku 1. ovoga Pravilnika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Callout 5"/>
          <p:cNvSpPr/>
          <p:nvPr/>
        </p:nvSpPr>
        <p:spPr>
          <a:xfrm>
            <a:off x="152400" y="1268760"/>
            <a:ext cx="4275584" cy="2880320"/>
          </a:xfrm>
          <a:prstGeom prst="downArrowCallout">
            <a:avLst>
              <a:gd name="adj1" fmla="val 11519"/>
              <a:gd name="adj2" fmla="val 25000"/>
              <a:gd name="adj3" fmla="val 25000"/>
              <a:gd name="adj4" fmla="val 66351"/>
            </a:avLst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altLang="sr-Latn-R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2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altLang="sr-Latn-R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Povećanje održivosti poljoprivrednih gospodarstava te konkurentnosti  svih vrsta poljoprivrednih djelatnosti u svim regijama, promovirajući pri tome i inovacijske poljoprivredne tehnologije, kao i održivo upravljanje šumama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FOKUS PODRUČJE 2A</a:t>
            </a:r>
            <a:endParaRPr lang="hr-HR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>
            <a:hlinkClick r:id="rId2" action="ppaction://hlinksldjump"/>
          </p:cNvPr>
          <p:cNvSpPr/>
          <p:nvPr/>
        </p:nvSpPr>
        <p:spPr>
          <a:xfrm>
            <a:off x="1397546" y="4365104"/>
            <a:ext cx="6336704" cy="118813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</a:rPr>
              <a:t>MJERA 4 - ULAGANJA U FIZIČKU IMOVINU </a:t>
            </a:r>
          </a:p>
        </p:txBody>
      </p:sp>
      <p:sp>
        <p:nvSpPr>
          <p:cNvPr id="36871" name="AutoShape 4" descr="data:image/jpeg;base64,/9j/4AAQSkZJRgABAQAAAQABAAD/2wCEAAkGBxQSEhUUExMWFhQXGBQXGBgVFhUXGBYYFxcZFhYXFxkcHCggGBolHBgVITEiJSkrLi4uFx8zODMsNygtLiwBCgoKDg0OGBAQGzclHyY1MC8vNyw3LSs3Ny80MjQ1NDc3NzQsLCw3LiwsKywsNywsNywtLDQsKyw3LDQtKyssLP/AABEIAHoBnAMBIgACEQEDEQH/xAAbAAACAwEBAQAAAAAAAAAAAAAAAwEEBQIGB//EAEUQAAICAQICBQkFBAkDBQEAAAECABEDEiEEMQUTQVFhBiIyUnGBkaGxFGJyksFCgqKyFSNDU2PC0eHwJDPTNIOTs/EH/8QAGgEBAAMBAQEAAAAAAAAAAAAAAAMEBQECBv/EACYRAQACAgEDBAEFAAAAAAAAAAABAgMRBAUSMRMhQXEyM1FhkbH/2gAMAwEAAhEDEQA/APt6iTUF5SYEVCpMIEVCpMIEVCpMIEVCpMIEVCpMIEVCpMIEVCpMIEVCpMIEVCpMIEVCpMIEVCpMIEVCpMIEVCpMIEVCpMIEVCpMIEVCoEyYEVCpMIEVCpMIEVCpMIEVCpMIEVCpMIEVCpMIEVCpMIEVCpMIEVF5BGxeTnA7XlJkLykwCEIQCEIQCEIQCEIQCEIQCEJS4h8iEsBrTtUCnUd69j+zY+3lAuxGTKRkQdjBh+8KI+Wr5ROfMGxjJjOrT5wr9oDZhXfV7d4EnM4OTDW489vdpA/zCBchKn2ktl0LVKLyHxI81B49p7hXfLRMCYSFNixuJMAhCEAhCEAhCEAnLOBzI35eO1/QGUum+J6vEWujaAEc92F137XMLi+KyU2QYXKrlfLb+YNJxHEtXv23ygb+TpTGBYOrbG23artpUg8ucuzzPRvQ2TJjxs2UKpx4QAi70nnISW5GzewnpQIE3OXagSeQ3niP/wCiZyHwqCRSsdjXMgD6GeWTpDKOWXIB3B3r4XIL5u2ZjTTwdNtlxxeLeXt+O6QLHUzUBy8O73xL9PlxpL/Kr988a/G5CKLk+2cjiW7/AJCZtvV3Op8r0dO1D6T0T0i2oIxsHkTzBm5PlXB+UD49PmqdNd45Tdx+X/rYPg/6FZd4+XVdXlRz9Ozb3WP8e4hMvyf6ZHFIzqhUK2ncg70DtXtE1JbiYmNwzr0tS01t5EIQnXkQhCAQhCAQhCAQhCAQhCAReTnGReTnA7XlJkLykwCEIQCEIQCEIQCEIQCEIQCVs/HIhpiQefosR8QKlmJ4nilxjzjz5AWWY9yqNyYGbkzKGBwtRyatXao01qfT6+4Hje/KWRlFc3v1tifhylbi0yOVy9Xp0kjSWGpkar8A1gGr+cCT6rHw0tf0298BvDcS2kjHiBcOwamCrqNNqN2fOBB5Hu7J2eCfJ/3nBX+7QEKfxE7v8h4RPBcMfOHWFMpOtguk0CAqjzgdQAHMdty/w+Nxepww7PN0ke03R+EBwEmEIBCEIBCEIBCEIBKfS6asGUfcf6GXJjeVPH5cOEtiwHNdhgCfNUj0qAth7ID/ACde+GxH7oHw2/SaU8/5FZSeHolSFYgVzAO/neNk14VPQQPnHl/lvigPVxqPiWP6zzVxvl3nf7dnYE6QUUdo81FBse25ncLxevwP/OUhz8W8V9WJ3H8fDe6fz8c9uC0TW3xv5+lvVILTgtIuUmzp3qkFotnrnK7caviZJjw5Mn4RtBm5OHD+paI+31fyAx1wgPrO5/y/pPSzF8jUrgsHimr8xLfrNqXa17YiJfK8i8Xy2tHiZkQhCekIhCZvTfGPiUOtaRq1HSWrbzdgRsTtfsgaVwnkeG4LIKyl11hg7JZAvVvqa+dWt12VPQdFcYcoYmqDUGW9LbCyL50SRfhAvQhCAQhCAQhCAReTnGReTnA7XlJkLykwCEIQCEIQCEIQCEIQIJnOLKGFqQw7wQR8RMHNxvXO66WKIxXTsFsdr2dz3LuKonc7Oy2inMgKEAl/RKPXrKDYP3gL9sDblTg+D0WzHVkPpMf5VH7Kjuj8DllVipUkAlTzFi6PiIyBSfEXygsKTHRX7zkel7FBr2k90jh1OTG9sQWfKAfVpyqkfAGXpV6PQhKIqmye8ayQfeCDA5VBmRWNq4vdeaMNmA7xY5HYzrDkyAhXUEeupAH7yk2PdctQgEIQgEIQgEIRXEcSmMW7BRyskDfugNiuJzjGpduSiztcocB0prJDFCLq0PKz5t94PeO3ape4zDrxsgOnUpF86sVAqdG8c7msiBSV1AAkmtgQ1gURYmjPKYeEyIjZsbHrQzowHnAgNpApuSigdgTPRdHZi+MEsGbkxAKjUOex3EDwmNM3DZMvFYbdceR8efF62MGww8Rv/wDlzWPlZmz7cFweR/8AEy+Yn13+IM0Oghp4ni1++rfmsn6ibeRtIJ7ACfhA+KdK8STkyNlI1lm1Vy1XR0+EwRu3m3udgOe/ZDI5ZieZYk/E3JyY2Q7gqdiO/wADNTi8SMO9zuZQc/qNuT2xFdRXx+7vI+RTR1A+P+8Bxjd/yEsJ0vkGxIb8QnR6XavQx/lks8fHPmkK9eZnr+OSf7lUfKzkA/7R44ZQN95Sl7g31sqH9plX26iB+sqc3FlpSPR9qx5iGn0zPx8mS08r3vPibe8fT7t0Rh0YMSctONB8FEtzI6M4hsT/AGfMbaicWQ/2qDmD/iL294o99a8ovE+RCEIcY3SIOXLoCsRjUXpyFCGyEAEd9KGPvnWHohCHDoTvtqa7rexRuvA77Tvjn6lzk5I/VhjV6SrdvcCrHf7vjHcR0njA2cMewJ5x+AgV8XDqpJAotz577k/VjKuTBpyDQzJqstpNAmudcruuyN4LCQWdhTORtfogCgD2X2k+M6bdx4ED4AlvqnxgW8PCEizlyfmA+gnf2EevkP8A7jD6GM4V9qj4FM9Hr2NkB7+tc/IkiUjxebG4xnTk1EhHc6aIBOl9I3NDahNmYfTb0hf1HRx7nH6EwNHo3izlQkrpZWZGF3TKd6PaJbmZ0JkGncjVkLZdN76XY6TXsAmnAIvJzjIvJzgdrykyF5SYBCEIBCcu4AJOwG590xMvS7tWgBFO4JBdyO+gQE95MDdkMwG5Ne2ecOUt6T5G9uREHwQj5zkY8d31eMnvZlY/E2YG3k6TwrscqA92pb+FxObprEoLEsQO0I9fGqlXDnI2AVR91h9ABJ4ZbRs7+e6nJoDHzV0sVFdxNbtz3gL4bKztkYYsmln1AsoWxoRe03zUyxxx/wCnyKbB0tsdr27Owy0/XBSS+M0CaGNuzs/7kXmfJ1Zc9Ww06iuhhYqyPSP0gXwZMp48mnL1Y9EpqHgQwFDw35eEuQCEIQCEInNxKqQCfOPIAEk+NDs8YDoRPXjtDD90/pE5OM1NoxUzVZPNUB5E1zJ7FHygXISuvC+uxY+JoflG3xudHhU9WvZYPxEB0p9K4dWMlQS67pRog8rHuJ27eUBmONwjm1YHSx2Njcq3u3B8D3b2VyA8iD7CIHnMvGacdaSzkhG1acbbnSGaroXtL3CcZxGRbVcJ5gku92NjY0beyaHEcDje9eNWvnai+Vc/ZM09FOjasZUn1iSj1VAMwBD7dpW4DsGHQBiyElsrZHJW1APpEDex/tGdA/8Ap8fiCT4kkkn3nf3zN4RcnE6rYIB5pIJdyDRIU7BAdtwLm/hxhFCgUqgAeAG0DF4PzePzD1sat8NIl7p/iOr4bO/PTiyGu8hTQmbxuZcfHI7MFVsRBJIA2JPM+6R5ScZiz8NlxJmQM66QTZUWRd6Qeyeq67o25bep0+T8P0kdSqmNEsgbDvMR0095m8KHym1w3kpmTIrWrqDfmDKTy22Kd9Snxfk5xbOzDhspBJIpDyvaa9cuPu9pZc47694YcJpZvJ/il58Nn92JyPiBUpZeFdfSR1/ErD6iTRaJ8Sjmsx5XujeGRsbl9twA3d/y5c6E6JYcVgJKnGMiMWsUFVgxJvkKEoYWH2V/Fx+ks+SXRn2riBgLsqsrklfBSQSO0XUiyTMVtKSkRNqw95x3SeXpLKMXB+bhxOrNxBHJl3HV/wDLIO9Dn7lRtPLdGcRxGDKOHPD4cWEKVx6WasmSi1g70DveoWO8y/l6XZH0u2EEVqVesd67gAvOYrVWW6XFgBGNu2MHYAspIIJ/Z9E13zodM4uTMVYc1Kmx7aBmHj4JnfWyEa21rvXU2S116xoX+KbKLTFhdsAD+7dfUwGDpnATRyqD97zf5qmRwmK874g+lQzZLUrvrIKBbFAbt38hymuzkijuO47j5zJ47oNGtsShXr0dgjjtH3Ce8QH8K7MDbE0zr5qAE6WIvUTQ5dglrHjrsragBuAOZ37STuT2xHR+VCg0AL3psCp7QR3y1A7xKSdpYbKRzHwnPCHmJ3xHowEZM5PgJkeUTAYGvkSo/iE0dYurF1dXvXfXdK3FLqyYF/xNR9iKx+tQFcJlGQt1VsesTzx6CY0NqAe06b2Ha57J6CQqgbAUPCTAIvJzjIvJzgdjlKr8PkJP9cQOzSiWB7WDXLBuhVe+5Rzkkm1f3HJXwBAgIzL3PlfndtkT+THEtgsHzDv2luJb5MlfKWD4o/wyn/NAuvarflzj9IFAcD90fkP/AIIwcOB2IPaFX64Ja65PWA9ufKn1jkF+jr9qZA4/jMCiuMH1T+FuGJ+eMRow1/Z/mw43/wDra5Za+1m/fxhh8VAHznKYwfRGJj26CcbfK/rAq5NHauEfiTqifzoZ19lT+5Fd/Vo493VkH5S2SRz61B41kH+YgfCLTArbqMbHtKE429+k8/hAqjg1YnS3P9lW0keGghT8TOm4QhdJYgVVM2VRVVWrU6yxlTamJruzIrL+deXvJkAsnroO9T1uP5+cB7KEBa4nDayct1VqcWRau+WkMfhLGHK7bLlQnubGwb3jUCPhG4cRPNQORDYzQb2j/WxF8S6AgZWxsPvUHHsA5n2VAdryj9hD7HI+RX9Yni+Ky6DpxOG5A+YwFmroNZob8uycY8xBHVjK69zLt7myFW+srcd0rmAtEQiwCQWerNDkACbPIEwLOJsCjzrvtbKrgn3sB8tp3w2TEpJRtRarOrVsOQu+Q7vGUDx+Q+k2RPwcM31bV9IpxwrG8rZWPe65V/lUCBq8R0gF7VA72IEqZfKHCg9IWfVBIJ9wlYLwN2rhG77P0cERHSmTH1RK8RjfTTAHTq2IOxB8O6Ba/pVDuCzH7qOfoNo4dLZP2cTnxOlfq0pP0pQJ034h1o+40/8ADG4XbILDgD7ikn4sP8sC6vE5n/s8a1v57k140F/WV8rM+xyIT2dTiZiD+PVSnx2nS8ADzVmP37b5HYe4S9iZ0HoMw7hpv5kCB5/Nk4glQcmWusOIgHEGJ0l1qgANqu2O9zU1P+23Ej2JiI/gUn5zrjcbuF0YCpXIuTc4xZB87kx3IJlzrsv90vvyf6KYGbgxcMgrXkW/XbNj7K7a7AJaxcPwzcurc+LBz8yZY15vUx//ACN/44rLwzv6WPAfaC31AgZ3S2JU4nhCFAW3WgBW9Vt7SZe8o1/6bL4LfwIP6TG6f4HR1LVjX+tUeYGXn303h2VNjL0fkbE2PrF0sGG6ux38WyEwNJDYB8BOpmngs+kKOIC0APNxC9tu1jOD0S59LMW/EGI/Lr0/KBi+VnFlON4DS5AbIysoY0bKKNQB39I85f8ALvismLgsmTE5R1OPcVdF1U8/bMTy34M4jwbgqNPEJWlAtEkG9ufozX8r+DyNwWe8uoBC1aFF6SG5+6B3hbJxGND9lxUyq15SpBsA3pAMOF8nSr9YvU4Xoi8GFQaPMamv6SfJdcj8JgYZaHVoK0KaoVV+6an2fL/ffwLO7lzUMvieD6viOGJyZHJZ/Ta+SHkAABK2so+VS6qesclTWpteooR388Y/dM18/Rzs+Nzl3xliPMH7S6T2w4row5PTZG2I87ECRfcb2nHScnFAMFHnEnfSR5o9Y9wj5ncOPs/9Xl2HJcm+lx2A+q31mjAISGYAWTQHaYjieII0qg1ZHvSOzbmzHsUQMzCqjiWbTzyEarOzHEDy5G/O+M2MmVV3ZgB4kD6zByIwxBQR1g4kBm7Ge7Dew2s0MTnJmwuqqbxOwDEgAkqCbAO+9QLq8Qp5OvuYTtso7WHvIjnDnnhxn9+/qkxOAzqubJ12EIrklSy7KUABF1VUNVjYb79wd4+IX7T5rA6sdbEHzkYmvgflLDYOs4hRqZdON2tTRtmUD5Bpz0/xeIY7V16zGwZQCCb7VodhW5XDl85KHID1SEHHoPNiaYNsRygWx13XnEuckDGHt0RtyxFeaF7pqcIMgH9YVJvYoCorxBJ35zH6Pd1z5Hyq5tcaqwxMLosTsLrnNQdIp94e3HkH1WBbi8nOMi8nOB2vKTIXlJgEIQgBlfJwWNtzjQnv0i/jLEIFX7EB6LOvsckfBrHynGTh37dGQdzrR/MLH8MuwgZ1leYyJ4g9Yvw3IHuE62cXSZQP2kIDD2b8/wB4S/EZuFVjdU3rLs3xHZ4coCMRPJHNjmmSyfifO9+4ggF1pONz6vot+je8Ay1lxBhvzHI0LU1Vixzlf+j1PpM7/idq/KKHygL44KUK5nVdjRDlOYq6v5WZQ6M6RAxoEwkvVNoxkJY2J1Bd757d82cHCY09BFX2KBHQMqnf08bt4MUTH+UMSf3rjeJw5ciFKxoCKsMzEdxA0ruNvhNCECoMOU88oH4EA/mLQ+xXzyZD+8F/lAluECoejsZ5hm/G7t9SZKdHYhyxYx7EX/SWoQOVQDkAPYJ1CEAhCEAhCEAhCEDG8rcDPw50gllZWAG522/WaD8cg7SfYCZZhAzcnSvq42Pt2/1nH9KP/dH5/wCk1YQPE+UScRxiIhwrjCurhtbOdr20jGB2980ul+kcmTHkwrwuQ60ZdVqF85SL3N7X3T0kIHm/JXrcHDY8L4yXTUDXKixI3I7iJvY8jHmle0j9I6EAkE1JnGTEG2YA+0XAz+ncy9RkGpTYqrHeJkdbjVMoxsAtDTpPJiP2e7mnKegbo/Gf2BE/0JgsHqlscvCBgdJJjDOpzOy9USA2Q0XOqhtV7DlH8HxVZMDLTEYCG84CrKdp8QfhNp+iMJ5oDXfZk4uicK+jjUeyB5viOEzuclYgNWTrA4Kmq5DbfsX5yz0RizYyCcJGlOrHjuCW29gno8XDqvoqB7BGwM37Zl/uvrM/pbDlzAEY6YctzRUkFlI7QaHZPRQgeU4TojImPIOrGtwVBsUgJJobDvO/s7podC8HlRi2RVshVGmgAoJPvO/ym3CAQhCAReTnGReTnA7UwuIuFwH3C4i4XAfcLiLhcB9wuIuFwH3C4i4XAfcLiLhcB9wuIuFwH3C4i4XAfcLiLhcB9wuIuFwH3C4i4XAfcLiLhcB9wuIuFwH3C4i4XAfcLiLhcB9wuIuFwH3C4i4XAfcLiLhcB9wuIuFwH3C4i4XAfcLiLhcB9wuIuFwH3C4i4XAfcLiLhcB9wuIuFwH3F5Jxcgm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6872" name="Picture 5" descr="E:\prezentacije\SLIKICE\neimenovan12313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1838" y="5661025"/>
            <a:ext cx="39243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own Arrow Callout 6"/>
          <p:cNvSpPr/>
          <p:nvPr/>
        </p:nvSpPr>
        <p:spPr>
          <a:xfrm>
            <a:off x="4427984" y="1268760"/>
            <a:ext cx="4320480" cy="2880320"/>
          </a:xfrm>
          <a:prstGeom prst="downArrowCallout">
            <a:avLst>
              <a:gd name="adj1" fmla="val 11519"/>
              <a:gd name="adj2" fmla="val 25000"/>
              <a:gd name="adj3" fmla="val 25000"/>
              <a:gd name="adj4" fmla="val 66351"/>
            </a:avLst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altLang="sr-Latn-R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3</a:t>
            </a:r>
          </a:p>
          <a:p>
            <a:pPr algn="ctr" defTabSz="711200">
              <a:lnSpc>
                <a:spcPts val="1920"/>
              </a:lnSpc>
              <a:defRPr/>
            </a:pPr>
            <a:r>
              <a:rPr lang="hr-HR" altLang="sr-Latn-R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Promicanje organiziranja lanca prehrane, uključujući preradu i trženje poljoprivrednih proizvoda, dobrobit životinja te upravljanje</a:t>
            </a:r>
          </a:p>
          <a:p>
            <a:pPr algn="ctr" defTabSz="711200">
              <a:lnSpc>
                <a:spcPts val="1920"/>
              </a:lnSpc>
              <a:defRPr/>
            </a:pPr>
            <a:r>
              <a:rPr lang="hr-HR" altLang="sr-Latn-R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rizicima u poljoprivredi</a:t>
            </a:r>
          </a:p>
          <a:p>
            <a:pPr algn="ctr" defTabSz="711200">
              <a:lnSpc>
                <a:spcPts val="1920"/>
              </a:lnSpc>
              <a:defRPr/>
            </a:pPr>
            <a:endParaRPr lang="hr-HR" altLang="sr-Latn-RS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711200">
              <a:lnSpc>
                <a:spcPts val="1920"/>
              </a:lnSpc>
              <a:defRPr/>
            </a:pPr>
            <a:r>
              <a:rPr lang="hr-HR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FOKUS PODRUČJE 3A</a:t>
            </a:r>
            <a:endParaRPr lang="hr-HR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/>
          </p:cNvSpPr>
          <p:nvPr>
            <p:ph type="title"/>
          </p:nvPr>
        </p:nvSpPr>
        <p:spPr>
          <a:xfrm>
            <a:off x="611188" y="836613"/>
            <a:ext cx="6967537" cy="647700"/>
          </a:xfrm>
        </p:spPr>
        <p:txBody>
          <a:bodyPr/>
          <a:lstStyle/>
          <a:p>
            <a:r>
              <a:rPr lang="hr-HR" sz="2000" b="1" smtClean="0">
                <a:solidFill>
                  <a:srgbClr val="4F6228"/>
                </a:solidFill>
                <a:cs typeface="Times New Roman" pitchFamily="18" charset="0"/>
              </a:rPr>
              <a:t>4.2. Potpora za ulaganja u preradu, marketing i/ili razvoj poljoprivrednih Proizvoda</a:t>
            </a:r>
          </a:p>
        </p:txBody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>
          <a:xfrm>
            <a:off x="639763" y="1871663"/>
            <a:ext cx="8229600" cy="414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mtClean="0"/>
              <a:t>Neprihvatljivi troškovi za sufinanciranje u Podmjeri 4.2. jesu:</a:t>
            </a:r>
          </a:p>
          <a:p>
            <a:pPr>
              <a:lnSpc>
                <a:spcPct val="90000"/>
              </a:lnSpc>
            </a:pPr>
            <a:r>
              <a:rPr lang="hr-HR" smtClean="0"/>
              <a:t>a) porez na dodanu vrijednost (u daljnjem tekstu: PDV) u slučaju da je korisnik porezni obveznik upisan u registar obveznika PDV-a te ima pravo na odbitak PDV-a,</a:t>
            </a:r>
          </a:p>
          <a:p>
            <a:pPr>
              <a:lnSpc>
                <a:spcPct val="90000"/>
              </a:lnSpc>
            </a:pPr>
            <a:r>
              <a:rPr lang="hr-HR" smtClean="0"/>
              <a:t>b) drugi porezi, naknade, doprinosi,  kamate,</a:t>
            </a:r>
          </a:p>
          <a:p>
            <a:pPr>
              <a:lnSpc>
                <a:spcPct val="90000"/>
              </a:lnSpc>
            </a:pPr>
            <a:r>
              <a:rPr lang="hr-HR" smtClean="0"/>
              <a:t>d) rabljena: poljoprivredna mehanizacija i oprema, gospodarska vozila te radni strojevi,</a:t>
            </a:r>
          </a:p>
          <a:p>
            <a:pPr>
              <a:lnSpc>
                <a:spcPct val="90000"/>
              </a:lnSpc>
            </a:pPr>
            <a:r>
              <a:rPr lang="hr-HR" smtClean="0"/>
              <a:t>e) svi troškovi održavanja i amortizacije,</a:t>
            </a:r>
          </a:p>
          <a:p>
            <a:pPr>
              <a:lnSpc>
                <a:spcPct val="90000"/>
              </a:lnSpc>
            </a:pPr>
            <a:r>
              <a:rPr lang="hr-HR" smtClean="0"/>
              <a:t>f) troškovi vezani uz ugovor o leasingu, kao što su marža davatelja leasinga, troškovi refinanciranja kamata, režijski troškovi i troškovi osiguranja,</a:t>
            </a:r>
          </a:p>
          <a:p>
            <a:pPr>
              <a:lnSpc>
                <a:spcPct val="90000"/>
              </a:lnSpc>
            </a:pPr>
            <a:r>
              <a:rPr lang="hr-HR" smtClean="0"/>
              <a:t>g) kupnja prava na poljoprivrednu proizvodnju, prava na plaćanje,</a:t>
            </a:r>
          </a:p>
          <a:p>
            <a:pPr>
              <a:lnSpc>
                <a:spcPct val="90000"/>
              </a:lnSpc>
            </a:pPr>
            <a:r>
              <a:rPr lang="hr-HR" smtClean="0"/>
              <a:t>h) troškovi vlastitog rada, operativni troškovi i</a:t>
            </a:r>
          </a:p>
          <a:p>
            <a:pPr>
              <a:lnSpc>
                <a:spcPct val="90000"/>
              </a:lnSpc>
            </a:pPr>
            <a:r>
              <a:rPr lang="hr-HR" smtClean="0"/>
              <a:t>j) troškovi nastali prije podnošenja Zahtjeva za potporu, osim općih troškova i troškova kupnje zemljišta/objekata, ali ne prije 01. siječnja 2014. godine,</a:t>
            </a:r>
          </a:p>
          <a:p>
            <a:pPr>
              <a:lnSpc>
                <a:spcPct val="90000"/>
              </a:lnSpc>
            </a:pPr>
            <a:r>
              <a:rPr lang="hr-HR" smtClean="0"/>
              <a:t>k) nepredviđeni troškovi i plaćanje u gotovini.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2" descr="E:\prezentacije\SLIKICE\imagesDE78BID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3450" y="5486400"/>
            <a:ext cx="1392238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950" y="620713"/>
            <a:ext cx="8496300" cy="5732462"/>
          </a:xfrm>
        </p:spPr>
        <p:txBody>
          <a:bodyPr/>
          <a:lstStyle/>
          <a:p>
            <a:pPr marL="0" lvl="1">
              <a:buClr>
                <a:srgbClr val="002060"/>
              </a:buClr>
            </a:pPr>
            <a:r>
              <a:rPr lang="hr-HR" sz="1600" b="1" smtClean="0">
                <a:solidFill>
                  <a:srgbClr val="4F6228"/>
                </a:solidFill>
                <a:cs typeface="Times New Roman" pitchFamily="18" charset="0"/>
              </a:rPr>
              <a:t>4.2. Potpora za ulaganja u preradu, marketing i/ili razvoj poljoprivrednih </a:t>
            </a:r>
          </a:p>
          <a:p>
            <a:pPr marL="0" lvl="1">
              <a:buClr>
                <a:srgbClr val="002060"/>
              </a:buClr>
            </a:pPr>
            <a:r>
              <a:rPr lang="hr-HR" sz="1600" b="1" smtClean="0">
                <a:solidFill>
                  <a:srgbClr val="4F6228"/>
                </a:solidFill>
                <a:cs typeface="Times New Roman" pitchFamily="18" charset="0"/>
              </a:rPr>
              <a:t>Proizvoda</a:t>
            </a:r>
          </a:p>
          <a:p>
            <a:pPr marL="0" lvl="1">
              <a:buClr>
                <a:srgbClr val="002060"/>
              </a:buClr>
            </a:pPr>
            <a:endParaRPr lang="hr-HR" sz="1600" b="1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r>
              <a:rPr lang="hr-HR" sz="1400" smtClean="0">
                <a:solidFill>
                  <a:srgbClr val="4F6228"/>
                </a:solidFill>
                <a:cs typeface="Times New Roman" pitchFamily="18" charset="0"/>
                <a:hlinkClick r:id="rId4" action="ppaction://hlinkfile"/>
              </a:rPr>
              <a:t>4.2.1. Povećanje dodane vrijednosti poljoprivrednim proizvodima</a:t>
            </a:r>
            <a:endParaRPr lang="hr-HR" sz="1400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r>
              <a:rPr lang="hr-HR" sz="1400" smtClean="0">
                <a:solidFill>
                  <a:srgbClr val="4F6228"/>
                </a:solidFill>
                <a:cs typeface="Times New Roman" pitchFamily="18" charset="0"/>
              </a:rPr>
              <a:t> </a:t>
            </a: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k) ulaganje u građenje i/ili opremanje objekata za obradu otpadnih voda u preradi i trženju, filtriranje zraka i rashladne sustave s pripadajućom unutarnjom i vanjskom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l)	ulaganje u laboratorij i laboratorijsku opremu na poljoprivrednom gospodarstvu za vlastite potrebe gospodarstva,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m)	ulaganje u kupnju zemljišta i objekata radi realizacije projekta do 10 % vrijednosti ukupno prihvatljivih troškova ulaganja (bez općih troškova)  uz mogućnost kupnje prije podnošenja Zahtjeva za potporu,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n) ulaganja u prilagodbu novouvedenim standardima  sukladno članku 17. Uredbe 1305/2013.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cs typeface="Times New Roman" pitchFamily="18" charset="0"/>
              </a:rPr>
              <a:t>o) </a:t>
            </a:r>
            <a:r>
              <a:rPr lang="hr-HR" sz="1400" smtClean="0">
                <a:ea typeface="Calibri" pitchFamily="34" charset="0"/>
                <a:cs typeface="Calibri" pitchFamily="34" charset="0"/>
              </a:rPr>
              <a:t>ulaganja radi povećanja energetske učinkovitosti sukladno propisima koji reguliraju područje energetske učinkovitosti</a:t>
            </a:r>
          </a:p>
          <a:p>
            <a:pPr marL="0" indent="0"/>
            <a:endParaRPr lang="hr-HR" sz="1400" smtClean="0"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r>
              <a:rPr lang="hr-HR" sz="1400" smtClean="0">
                <a:solidFill>
                  <a:srgbClr val="4F6228"/>
                </a:solidFill>
                <a:cs typeface="Times New Roman" pitchFamily="18" charset="0"/>
                <a:hlinkClick r:id="rId5" action="ppaction://hlinkfile"/>
              </a:rPr>
              <a:t>4.2.2. Korištenje obnovljivih izvora energije</a:t>
            </a:r>
            <a:endParaRPr lang="hr-HR" sz="1400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FF0000"/>
              </a:buClr>
            </a:pPr>
            <a:endParaRPr lang="hr-HR" sz="1400" smtClean="0">
              <a:solidFill>
                <a:srgbClr val="4F6228"/>
              </a:solidFill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a) ulaganja u građenje i/ili opremanje objekata za proizvodnju energije iz obnovljivih izvora za potrebe vlastitih proizvodnih pogona korisnika s pripadajućom opremom i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 algn="just"/>
            <a:r>
              <a:rPr lang="hr-HR" sz="1400" smtClean="0">
                <a:ea typeface="Calibri" pitchFamily="34" charset="0"/>
                <a:cs typeface="Calibri" pitchFamily="34" charset="0"/>
              </a:rPr>
              <a:t>b)	ulaganje u građenje i/ili opremanje objekata za prijem, obradu i skladištenje sirovina za proizvodnju energije iz obnovljivih izvora s pripadajućom opremom i infrastrukturom, </a:t>
            </a:r>
            <a:endParaRPr lang="hr-HR" sz="1400" smtClean="0">
              <a:cs typeface="Times New Roman" pitchFamily="18" charset="0"/>
            </a:endParaRPr>
          </a:p>
          <a:p>
            <a:pPr marL="0" indent="0"/>
            <a:r>
              <a:rPr lang="hr-HR" sz="1400" smtClean="0">
                <a:ea typeface="Calibri" pitchFamily="34" charset="0"/>
                <a:cs typeface="Calibri" pitchFamily="34" charset="0"/>
              </a:rPr>
              <a:t>c) ulaganja u građenje i/ili opremanje objekata za obradu, preradu, skladištenje, transport i </a:t>
            </a:r>
          </a:p>
          <a:p>
            <a:pPr marL="0" indent="0"/>
            <a:r>
              <a:rPr lang="hr-HR" sz="1400" smtClean="0">
                <a:ea typeface="Calibri" pitchFamily="34" charset="0"/>
                <a:cs typeface="Calibri" pitchFamily="34" charset="0"/>
              </a:rPr>
              <a:t>primjenu izlaznih supstrata za organsku gnojidbu na poljoprivrednim površinama s </a:t>
            </a:r>
          </a:p>
          <a:p>
            <a:pPr marL="0" indent="0"/>
            <a:r>
              <a:rPr lang="hr-HR" sz="1400" smtClean="0">
                <a:ea typeface="Calibri" pitchFamily="34" charset="0"/>
                <a:cs typeface="Calibri" pitchFamily="34" charset="0"/>
              </a:rPr>
              <a:t>pripadajućom opremom i infrastrukturom</a:t>
            </a:r>
            <a:endParaRPr lang="hr-HR" sz="1400" smtClean="0">
              <a:solidFill>
                <a:srgbClr val="4F6228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539750" y="620713"/>
            <a:ext cx="8353425" cy="5761037"/>
          </a:xfrm>
        </p:spPr>
        <p:txBody>
          <a:bodyPr/>
          <a:lstStyle/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UVJETI PRIHVATLJIVOSTI</a:t>
            </a:r>
            <a:endParaRPr lang="hr-HR" sz="16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endParaRPr lang="hr-HR" sz="1600" b="1" dirty="0" smtClean="0"/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>
                <a:cs typeface="Times New Roman" pitchFamily="18" charset="0"/>
              </a:rPr>
              <a:t>u</a:t>
            </a:r>
            <a:r>
              <a:rPr lang="vi-VN" sz="1400" dirty="0" smtClean="0">
                <a:cs typeface="Times New Roman" pitchFamily="18" charset="0"/>
              </a:rPr>
              <a:t>laganja </a:t>
            </a:r>
            <a:r>
              <a:rPr lang="hr-HR" sz="1400" dirty="0">
                <a:cs typeface="Times New Roman" pitchFamily="18" charset="0"/>
              </a:rPr>
              <a:t>-</a:t>
            </a:r>
            <a:r>
              <a:rPr lang="vi-VN" sz="1400" dirty="0">
                <a:cs typeface="Times New Roman" pitchFamily="18" charset="0"/>
              </a:rPr>
              <a:t> poljoprivredn</a:t>
            </a:r>
            <a:r>
              <a:rPr lang="hr-HR" sz="1400" dirty="0">
                <a:cs typeface="Times New Roman" pitchFamily="18" charset="0"/>
              </a:rPr>
              <a:t>i</a:t>
            </a:r>
            <a:r>
              <a:rPr lang="vi-VN" sz="1400" dirty="0">
                <a:cs typeface="Times New Roman" pitchFamily="18" charset="0"/>
              </a:rPr>
              <a:t> proizvod</a:t>
            </a:r>
            <a:r>
              <a:rPr lang="hr-HR" sz="1400" dirty="0">
                <a:cs typeface="Times New Roman" pitchFamily="18" charset="0"/>
              </a:rPr>
              <a:t>i</a:t>
            </a:r>
            <a:r>
              <a:rPr lang="vi-VN" sz="1400" dirty="0">
                <a:cs typeface="Times New Roman" pitchFamily="18" charset="0"/>
              </a:rPr>
              <a:t> iz </a:t>
            </a:r>
            <a:r>
              <a:rPr lang="hr-HR" sz="1400" dirty="0" smtClean="0">
                <a:cs typeface="Times New Roman" pitchFamily="18" charset="0"/>
              </a:rPr>
              <a:t> Dodatka </a:t>
            </a:r>
            <a:r>
              <a:rPr lang="vi-VN" sz="1400" dirty="0" smtClean="0">
                <a:cs typeface="Times New Roman" pitchFamily="18" charset="0"/>
              </a:rPr>
              <a:t> </a:t>
            </a:r>
            <a:r>
              <a:rPr lang="vi-VN" sz="1400" dirty="0">
                <a:cs typeface="Times New Roman" pitchFamily="18" charset="0"/>
              </a:rPr>
              <a:t>I. </a:t>
            </a:r>
            <a:r>
              <a:rPr lang="hr-HR" sz="1400" dirty="0" smtClean="0">
                <a:cs typeface="Times New Roman" pitchFamily="18" charset="0"/>
              </a:rPr>
              <a:t> Ugovora </a:t>
            </a:r>
            <a:r>
              <a:rPr lang="vi-VN" sz="1400" dirty="0" smtClean="0">
                <a:cs typeface="Times New Roman" pitchFamily="18" charset="0"/>
              </a:rPr>
              <a:t>osim </a:t>
            </a:r>
            <a:r>
              <a:rPr lang="vi-VN" sz="1400" dirty="0">
                <a:cs typeface="Times New Roman" pitchFamily="18" charset="0"/>
              </a:rPr>
              <a:t>proizvoda ribarstva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rezultat </a:t>
            </a:r>
            <a:r>
              <a:rPr lang="hr-HR" sz="1400" dirty="0"/>
              <a:t>proizvodnog procesa mora biti proizvod iz </a:t>
            </a:r>
            <a:r>
              <a:rPr lang="hr-HR" sz="1400" dirty="0" smtClean="0"/>
              <a:t>Dodatka I Ugovora</a:t>
            </a:r>
            <a:r>
              <a:rPr lang="hr-HR" sz="1400" u="sng" dirty="0" smtClean="0"/>
              <a:t> - osim </a:t>
            </a:r>
            <a:r>
              <a:rPr lang="hr-HR" sz="1400" u="sng" dirty="0"/>
              <a:t>proizvoda </a:t>
            </a:r>
            <a:endParaRPr lang="hr-HR" sz="1400" u="sng" dirty="0" smtClean="0"/>
          </a:p>
          <a:p>
            <a:pPr marL="0" indent="0">
              <a:defRPr/>
            </a:pPr>
            <a:r>
              <a:rPr lang="hr-HR" sz="1400" dirty="0" smtClean="0"/>
              <a:t>      </a:t>
            </a:r>
            <a:r>
              <a:rPr lang="hr-HR" sz="1400" u="sng" dirty="0" smtClean="0"/>
              <a:t> ribarstva</a:t>
            </a: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objekt </a:t>
            </a:r>
            <a:r>
              <a:rPr lang="hr-HR" sz="1400" dirty="0"/>
              <a:t>za preradu mora biti registriran/odobren za obavljanje prerađivačke djelatnosti na kraju </a:t>
            </a:r>
            <a:r>
              <a:rPr lang="hr-HR" sz="1400" dirty="0" smtClean="0"/>
              <a:t>ulaganja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k</a:t>
            </a:r>
            <a:r>
              <a:rPr lang="hr-HR" sz="1400" dirty="0" smtClean="0"/>
              <a:t>orisnik </a:t>
            </a:r>
            <a:r>
              <a:rPr lang="hr-HR" sz="1400" dirty="0"/>
              <a:t>je dužan izraditi poslovni plan ukoliko vrijednost ukupno prihvatljivih troškova iznosi više od 200.000,00 </a:t>
            </a:r>
            <a:r>
              <a:rPr lang="hr-HR" sz="1400" dirty="0" smtClean="0"/>
              <a:t>kuna</a:t>
            </a:r>
            <a:endParaRPr lang="hr-HR" sz="1400" dirty="0"/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k</a:t>
            </a:r>
            <a:r>
              <a:rPr lang="vi-VN" sz="1400" dirty="0">
                <a:solidFill>
                  <a:prstClr val="black"/>
                </a:solidFill>
                <a:cs typeface="Times New Roman" pitchFamily="18" charset="0"/>
              </a:rPr>
              <a:t>orisnik mora imati podmirene odnosno regulirane financijske obveze prema državnom proračunu u trenutku podnošenja Zahtjeva za </a:t>
            </a:r>
            <a:r>
              <a:rPr lang="vi-VN" sz="1400" dirty="0" smtClean="0">
                <a:solidFill>
                  <a:prstClr val="black"/>
                </a:solidFill>
                <a:cs typeface="Times New Roman" pitchFamily="18" charset="0"/>
              </a:rPr>
              <a:t>potporu</a:t>
            </a:r>
            <a:endParaRPr lang="vi-VN" sz="1400" dirty="0">
              <a:solidFill>
                <a:prstClr val="black"/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Korisnici u teškoćama u smislu smjernica Unije o državnim  potporama za sanaciju i restrukturiranje poduzetnika u teškoćama nisu prihvatljivi kao </a:t>
            </a:r>
            <a:r>
              <a:rPr lang="hr-HR" sz="1400" dirty="0" smtClean="0"/>
              <a:t>korisnici.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400" dirty="0" smtClean="0"/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Ako </a:t>
            </a:r>
            <a:r>
              <a:rPr lang="hr-HR" sz="1400" dirty="0"/>
              <a:t>projekt zahtijeva provedbu postupka ocjene o potrebi procjene i/ili procjene utjecaja zahvata na okoliš u skladu s odredbama posebnog propisa kojim se uređuje procjena utjecaja zahvata na okoliš, ista se mora provesti prije ulaganja</a:t>
            </a:r>
            <a:endParaRPr lang="vi-VN" sz="1400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1341438"/>
            <a:ext cx="8353425" cy="4824412"/>
          </a:xfrm>
        </p:spPr>
        <p:txBody>
          <a:bodyPr/>
          <a:lstStyle/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600" dirty="0" smtClean="0"/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postrojenje </a:t>
            </a:r>
            <a:r>
              <a:rPr lang="hr-HR" sz="1600" dirty="0"/>
              <a:t>za proizvodnju električne energije priključuje se na infrastrukturu poljoprivrednog gospodarstva, iza obračunskog mjernog mjesta poljoprivrednog gospodarstva kao korisnika elektroenergetske mreže, te se proizvedena električna i toplinska energija prvenstveno koristi za podmirenje potrošnje električne i toplinske energije tog </a:t>
            </a:r>
            <a:r>
              <a:rPr lang="hr-HR" sz="1600" dirty="0" smtClean="0"/>
              <a:t>gospodarstva.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korisnik </a:t>
            </a:r>
            <a:r>
              <a:rPr lang="hr-HR" sz="1600" dirty="0"/>
              <a:t>je dužan uz Zahtjev za potporu dostaviti Izjavu da mu nisu dodijeljena sredstva za iste prihvatljive troškove u okviru ove podmjere za koju je podnio Zahtjev za potporu od strane središnjih tijela državne uprave, jedinice lokalne i područne (regionalne) samouprave te svake pravne osobe koja dodjeljuje državne </a:t>
            </a:r>
            <a:r>
              <a:rPr lang="hr-HR" sz="1600" dirty="0" smtClean="0"/>
              <a:t>potpore,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projekti </a:t>
            </a:r>
            <a:r>
              <a:rPr lang="hr-HR" sz="1600" dirty="0"/>
              <a:t>koji budu imali značajan negativan utjecaj na okoliš, neće biti financirani sredstvima javne potpore osim ako su poduzete korektivne mjere propisane od strane nadležnog tijela, </a:t>
            </a:r>
            <a:endParaRPr lang="hr-HR" sz="1600" dirty="0">
              <a:cs typeface="Times New Roman" pitchFamily="18" charset="0"/>
            </a:endParaRPr>
          </a:p>
        </p:txBody>
      </p:sp>
      <p:pic>
        <p:nvPicPr>
          <p:cNvPr id="66562" name="Picture 2" descr="E:\prezentacije\SLIKICE\imagesXW1NYPB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4652963"/>
            <a:ext cx="1944688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241300" y="1846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0"/>
          <a:ext cx="9144000" cy="6937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854"/>
                <a:gridCol w="7580376"/>
                <a:gridCol w="899771"/>
              </a:tblGrid>
              <a:tr h="34512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4.2.1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4512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1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poduzeća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mikro i mala 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srednja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velika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Proizvođačka grupa/organizacija/zadruga/zajednički projekt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prioritetne sektore (prerada mesa i mlijeka, prerada voća i povrća)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4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Tip ulaganja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izgradnju i opremanje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rekonstrukciju, modernizaciju ili opremanje postojećih objekata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5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proizvodne procese iz sheme kvalitete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6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Inovativnost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ulaganjem se uvodi novi inovativni tehnološki proces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uvođenje novog proizvoda, novog i unaprijeđenog tehnološkog procesa ili marketinškog  alata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560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7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doprinosi promicanju učinkovitosti resursa te poticanje pomaka prema gospodarstvu s niskom razinom ugljika otpornom na klimatske promjene kroz povećanje učinkovitosti u korištenju energije (fokus područje 5B)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8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Indeks razvijenosti JLS  (po mjestu ulaganja)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manji od 50%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50% i 75%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75% i 100%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100% i 125%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35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</a:tbl>
          </a:graphicData>
        </a:graphic>
      </p:graphicFrame>
      <p:sp>
        <p:nvSpPr>
          <p:cNvPr id="67679" name="Rectangle 1"/>
          <p:cNvSpPr>
            <a:spLocks noChangeArrowheads="1"/>
          </p:cNvSpPr>
          <p:nvPr/>
        </p:nvSpPr>
        <p:spPr bwMode="auto">
          <a:xfrm>
            <a:off x="1239838" y="187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r-HR" sz="1800">
                <a:solidFill>
                  <a:schemeClr val="tx1"/>
                </a:solidFill>
              </a:rPr>
              <a:t/>
            </a:r>
            <a:br>
              <a:rPr lang="hr-HR" sz="1800">
                <a:solidFill>
                  <a:schemeClr val="tx1"/>
                </a:solidFill>
              </a:rPr>
            </a:br>
            <a:endParaRPr lang="hr-H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855"/>
                <a:gridCol w="7580375"/>
                <a:gridCol w="899770"/>
              </a:tblGrid>
              <a:tr h="48348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4.2.2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8348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poduzeća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mikro, mala i srednja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velika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Vrsta obnovljivih izvora energije iz nusproizvoda proizvodnog procesa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Udio obnovljivih izvora energije u ukupnoj potrošnji energije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80%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51% do 80%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Učinkovitost u korištenju OIE- kogeneracijska postrojenja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Indeks razvijenosti JLS  (po mjestu ulaganja)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manji od 50%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50% i 75%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75% i 100%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100% i 125%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3" name="Picture 2" descr="E:\prezentacije\SLIKICE\pRAVILNI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1341438"/>
            <a:ext cx="1800225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4" name="TekstniOkvir 1"/>
          <p:cNvSpPr txBox="1">
            <a:spLocks noChangeArrowheads="1"/>
          </p:cNvSpPr>
          <p:nvPr/>
        </p:nvSpPr>
        <p:spPr bwMode="auto">
          <a:xfrm>
            <a:off x="323850" y="620713"/>
            <a:ext cx="80645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000" b="1">
                <a:latin typeface="Times New Roman" pitchFamily="18" charset="0"/>
              </a:rPr>
              <a:t>OBJAVA NATJEČAJA</a:t>
            </a:r>
          </a:p>
          <a:p>
            <a:pPr algn="just"/>
            <a:endParaRPr lang="hr-HR">
              <a:latin typeface="Times New Roman" pitchFamily="18" charset="0"/>
            </a:endParaRPr>
          </a:p>
          <a:p>
            <a:pPr algn="just">
              <a:buFont typeface="Symbol" pitchFamily="18" charset="2"/>
              <a:buChar char="-"/>
            </a:pPr>
            <a:r>
              <a:rPr lang="hr-HR" sz="2000">
                <a:latin typeface="Times New Roman" pitchFamily="18" charset="0"/>
              </a:rPr>
              <a:t>30. siječnja 2015. godine</a:t>
            </a:r>
          </a:p>
          <a:p>
            <a:pPr algn="just"/>
            <a:endParaRPr lang="hr-HR">
              <a:latin typeface="Times New Roman" pitchFamily="18" charset="0"/>
            </a:endParaRPr>
          </a:p>
          <a:p>
            <a:pPr algn="just"/>
            <a:r>
              <a:rPr lang="hr-HR" sz="2000" b="1">
                <a:latin typeface="Times New Roman" pitchFamily="18" charset="0"/>
              </a:rPr>
              <a:t>OBJAVA PRAVILNIKA U NARODNIM NOVINAMA</a:t>
            </a:r>
          </a:p>
          <a:p>
            <a:pPr algn="just">
              <a:buFont typeface="Symbol" pitchFamily="18" charset="2"/>
              <a:buChar char="-"/>
            </a:pPr>
            <a:endParaRPr lang="hr-HR" sz="2000" b="1">
              <a:latin typeface="Times New Roman" pitchFamily="18" charset="0"/>
            </a:endParaRPr>
          </a:p>
          <a:p>
            <a:pPr algn="just">
              <a:buFont typeface="Symbol" pitchFamily="18" charset="2"/>
              <a:buChar char="-"/>
            </a:pPr>
            <a:r>
              <a:rPr lang="hr-HR" sz="2000">
                <a:solidFill>
                  <a:schemeClr val="tx1"/>
                </a:solidFill>
                <a:latin typeface="Times New Roman" pitchFamily="18" charset="0"/>
              </a:rPr>
              <a:t>21. siječnja 2015. godine</a:t>
            </a:r>
          </a:p>
          <a:p>
            <a:pPr algn="just"/>
            <a:endParaRPr lang="hr-HR">
              <a:latin typeface="Times New Roman" pitchFamily="18" charset="0"/>
            </a:endParaRPr>
          </a:p>
          <a:p>
            <a:r>
              <a:rPr lang="hr-HR" b="1"/>
              <a:t>Zahtjevi za potporu mogu se početi popunjavati i podnositi u AGRONET-u od 11. veljače 2015. do 10. travnja 2015.</a:t>
            </a:r>
          </a:p>
          <a:p>
            <a:r>
              <a:rPr lang="hr-HR" b="1"/>
              <a:t> Rok za podnošenje Potvrde o podnošenju Zahtjeva za potporu iz točke 5. stavak 4. ovoga Natječaja počinje teći od 11. veljače 2015. i traje do 10. travnja 2015</a:t>
            </a:r>
            <a:r>
              <a:rPr lang="hr-HR"/>
              <a:t> </a:t>
            </a:r>
            <a:endParaRPr lang="en-US"/>
          </a:p>
        </p:txBody>
      </p:sp>
      <p:sp>
        <p:nvSpPr>
          <p:cNvPr id="69635" name="Pravokutnik 3"/>
          <p:cNvSpPr>
            <a:spLocks noChangeArrowheads="1"/>
          </p:cNvSpPr>
          <p:nvPr/>
        </p:nvSpPr>
        <p:spPr bwMode="auto">
          <a:xfrm>
            <a:off x="4643438" y="3167063"/>
            <a:ext cx="360045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hr-HR" sz="1400">
              <a:latin typeface="Times New Roman" pitchFamily="18" charset="0"/>
            </a:endParaRPr>
          </a:p>
          <a:p>
            <a:pPr algn="just"/>
            <a:endParaRPr lang="hr-HR" sz="2400" b="1"/>
          </a:p>
        </p:txBody>
      </p:sp>
      <p:pic>
        <p:nvPicPr>
          <p:cNvPr id="69636" name="Picture 4" descr="E:\prezentacije\SLIKICE\neimenov154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7525" y="4797425"/>
            <a:ext cx="16922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 txBox="1">
            <a:spLocks noGrp="1"/>
          </p:cNvSpPr>
          <p:nvPr>
            <p:ph idx="4294967295"/>
          </p:nvPr>
        </p:nvSpPr>
        <p:spPr>
          <a:xfrm>
            <a:off x="250825" y="1341438"/>
            <a:ext cx="8229600" cy="417512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defRPr/>
            </a:pPr>
            <a:r>
              <a:rPr lang="hr-HR" sz="9600" kern="0" dirty="0" smtClean="0">
                <a:solidFill>
                  <a:schemeClr val="accent6">
                    <a:lumMod val="50000"/>
                  </a:schemeClr>
                </a:solidFill>
                <a:latin typeface="Bauhaus 93" panose="04030905020B02020C02" pitchFamily="82" charset="0"/>
                <a:ea typeface="+mj-ea"/>
                <a:cs typeface="+mj-cs"/>
              </a:rPr>
              <a:t>PITANJA</a:t>
            </a: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  <a:hlinkClick r:id="rId2"/>
              </a:rPr>
              <a:t/>
            </a:r>
            <a:b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  <a:hlinkClick r:id="rId2"/>
              </a:rPr>
            </a:b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ea typeface="+mj-ea"/>
              <a:cs typeface="+mj-cs"/>
              <a:hlinkClick r:id="rId2"/>
            </a:endParaRPr>
          </a:p>
          <a:p>
            <a:pPr marL="0" indent="0" algn="ctr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ea typeface="+mj-ea"/>
              <a:cs typeface="+mj-cs"/>
              <a:hlinkClick r:id="rId2"/>
            </a:endParaRPr>
          </a:p>
          <a:p>
            <a:pPr marL="0" indent="0" algn="ctr">
              <a:defRPr/>
            </a:pP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ea typeface="+mj-ea"/>
              <a:cs typeface="+mj-cs"/>
              <a:hlinkClick r:id="rId2"/>
            </a:endParaRPr>
          </a:p>
          <a:p>
            <a:pPr marL="0" indent="0" algn="ctr">
              <a:defRPr/>
            </a:pPr>
            <a:endParaRPr lang="hr-HR" sz="2800" b="1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0200" y="3573463"/>
            <a:ext cx="278130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 noGrp="1"/>
          </p:cNvSpPr>
          <p:nvPr>
            <p:ph idx="1"/>
          </p:nvPr>
        </p:nvSpPr>
        <p:spPr>
          <a:xfrm>
            <a:off x="250825" y="1341438"/>
            <a:ext cx="8229600" cy="4175125"/>
          </a:xfrm>
        </p:spPr>
        <p:txBody>
          <a:bodyPr/>
          <a:lstStyle/>
          <a:p>
            <a:pPr marL="0" indent="0" algn="ctr">
              <a:defRPr/>
            </a:pPr>
            <a:r>
              <a:rPr lang="hr-HR" sz="4400" b="1" i="1" kern="0" dirty="0">
                <a:solidFill>
                  <a:schemeClr val="accent3">
                    <a:lumMod val="50000"/>
                  </a:schemeClr>
                </a:solidFill>
                <a:latin typeface="Berlin Sans FB Demi" panose="020E0802020502020306" pitchFamily="34" charset="0"/>
                <a:ea typeface="+mj-ea"/>
                <a:cs typeface="+mj-cs"/>
              </a:rPr>
              <a:t>HVALA NA POZORNOSTI</a:t>
            </a:r>
          </a:p>
          <a:p>
            <a:pPr marL="0" indent="0" algn="ctr">
              <a:defRPr/>
            </a:pP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ea typeface="+mj-ea"/>
              <a:cs typeface="+mj-cs"/>
              <a:hlinkClick r:id="rId2"/>
            </a:endParaRPr>
          </a:p>
          <a:p>
            <a:pPr marL="0" indent="0" algn="ctr">
              <a:defRPr/>
            </a:pP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  <a:hlinkClick r:id="rId2"/>
              </a:rPr>
              <a:t>www.mps.hr</a:t>
            </a: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 algn="ctr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 algn="ctr">
              <a:defRPr/>
            </a:pP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  <a:hlinkClick r:id="rId3"/>
              </a:rPr>
              <a:t>eafrd@</a:t>
            </a:r>
            <a:r>
              <a:rPr lang="hr-HR" sz="3200" b="1" i="1" kern="0" dirty="0" err="1" smtClean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  <a:hlinkClick r:id="rId3"/>
              </a:rPr>
              <a:t>mps.hr</a:t>
            </a: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 algn="ctr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 algn="ctr">
              <a:defRPr/>
            </a:pPr>
            <a:r>
              <a:rPr lang="hr-HR" sz="2800" b="1" i="1" kern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01/6106 – 908</a:t>
            </a:r>
            <a:endParaRPr lang="hr-HR" sz="2800" b="1" i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defRPr/>
            </a:pPr>
            <a:endParaRPr lang="hr-HR" sz="2800" b="1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/>
          </p:nvPr>
        </p:nvSpPr>
        <p:spPr>
          <a:xfrm>
            <a:off x="611188" y="836613"/>
            <a:ext cx="6967537" cy="647700"/>
          </a:xfrm>
        </p:spPr>
        <p:txBody>
          <a:bodyPr/>
          <a:lstStyle/>
          <a:p>
            <a:endParaRPr lang="hr-HR" sz="2800" smtClean="0"/>
          </a:p>
        </p:txBody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>
          <a:xfrm>
            <a:off x="639763" y="1871663"/>
            <a:ext cx="8229600" cy="3502025"/>
          </a:xfrm>
        </p:spPr>
        <p:txBody>
          <a:bodyPr/>
          <a:lstStyle/>
          <a:p>
            <a:r>
              <a:rPr lang="hr-HR" sz="2800" b="1" smtClean="0"/>
              <a:t>Osječko - baranjska županija</a:t>
            </a:r>
          </a:p>
          <a:p>
            <a:r>
              <a:rPr lang="hr-HR" sz="2800" b="1" smtClean="0"/>
              <a:t>Upravni odjel za poljoprivredu i ruralni razvoj</a:t>
            </a:r>
          </a:p>
          <a:p>
            <a:r>
              <a:rPr lang="hr-HR" sz="2800" b="1" smtClean="0"/>
              <a:t>031 221-589 </a:t>
            </a:r>
          </a:p>
          <a:p>
            <a:r>
              <a:rPr lang="hr-HR" sz="2800" b="1" smtClean="0"/>
              <a:t>031 221-572</a:t>
            </a:r>
          </a:p>
          <a:p>
            <a:r>
              <a:rPr lang="hr-HR" sz="2800" b="1" smtClean="0"/>
              <a:t>031 221-571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404813"/>
            <a:ext cx="8496300" cy="6237287"/>
          </a:xfrm>
        </p:spPr>
        <p:txBody>
          <a:bodyPr/>
          <a:lstStyle/>
          <a:p>
            <a:pPr marL="0" indent="0">
              <a:defRPr/>
            </a:pPr>
            <a:endParaRPr lang="hr-HR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defRPr/>
            </a:pP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4 - ULAGANJA U FIZIČKU IMOVINU </a:t>
            </a:r>
          </a:p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r>
              <a:rPr lang="hr-HR" b="1" dirty="0"/>
              <a:t/>
            </a:r>
            <a:br>
              <a:rPr lang="hr-HR" b="1" dirty="0"/>
            </a:br>
            <a:endParaRPr lang="hr-HR" b="1" dirty="0" smtClean="0"/>
          </a:p>
          <a:p>
            <a:pPr marL="0" indent="0">
              <a:defRPr/>
            </a:pPr>
            <a:r>
              <a:rPr lang="hr-HR" sz="1400" dirty="0" err="1" smtClean="0"/>
              <a:t>Podmjera</a:t>
            </a:r>
            <a:r>
              <a:rPr lang="hr-HR" sz="1400" dirty="0" smtClean="0"/>
              <a:t> </a:t>
            </a:r>
            <a:r>
              <a:rPr lang="hr-HR" sz="1400" dirty="0"/>
              <a:t>4.1. sastoji se od tri tipa Operacija i to:</a:t>
            </a:r>
          </a:p>
          <a:p>
            <a:pPr marL="0" indent="0">
              <a:defRPr/>
            </a:pPr>
            <a:r>
              <a:rPr lang="hr-HR" sz="1400" dirty="0"/>
              <a:t>4.1.1. Restrukturiranje, modernizacija i povećanje konkurentnosti poljoprivrednih gospodarstava </a:t>
            </a:r>
            <a:endParaRPr lang="hr-HR" sz="1400" dirty="0" smtClean="0"/>
          </a:p>
          <a:p>
            <a:pPr marL="0" indent="0">
              <a:defRPr/>
            </a:pPr>
            <a:r>
              <a:rPr lang="hr-HR" sz="1400" dirty="0" smtClean="0"/>
              <a:t>4.1.2</a:t>
            </a:r>
            <a:r>
              <a:rPr lang="hr-HR" sz="1400" dirty="0"/>
              <a:t>. Zbrinjavanje, rukovanje i korištenje stajskog gnojiva u cilju smanjenja štetnog utjecaja na okoliš </a:t>
            </a:r>
            <a:endParaRPr lang="hr-HR" sz="1400" dirty="0" smtClean="0"/>
          </a:p>
          <a:p>
            <a:pPr marL="0" indent="0">
              <a:defRPr/>
            </a:pPr>
            <a:r>
              <a:rPr lang="hr-HR" sz="1400" dirty="0" smtClean="0"/>
              <a:t>4.1.3</a:t>
            </a:r>
            <a:r>
              <a:rPr lang="hr-HR" sz="1400" dirty="0"/>
              <a:t>. Korištenje obnovljivih izvora </a:t>
            </a:r>
            <a:r>
              <a:rPr lang="hr-HR" sz="1400" dirty="0" smtClean="0"/>
              <a:t>energije</a:t>
            </a:r>
            <a:endParaRPr lang="hr-HR" b="1" dirty="0" smtClean="0"/>
          </a:p>
          <a:p>
            <a:pPr marL="0" indent="0">
              <a:defRPr/>
            </a:pPr>
            <a:endParaRPr lang="hr-HR" sz="1400" b="1" dirty="0" smtClean="0">
              <a:solidFill>
                <a:prstClr val="black"/>
              </a:solidFill>
            </a:endParaRPr>
          </a:p>
          <a:p>
            <a:pPr marL="0" indent="0"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Korisnici:</a:t>
            </a:r>
          </a:p>
          <a:p>
            <a:pPr marL="0" indent="0">
              <a:defRPr/>
            </a:pPr>
            <a:r>
              <a:rPr lang="hr-HR" sz="1400" dirty="0" smtClean="0"/>
              <a:t>Korisnici su </a:t>
            </a:r>
            <a:r>
              <a:rPr lang="hr-HR" sz="1400" dirty="0"/>
              <a:t>fizičke i pravne osobe upisane u Upisnik poljoprivrednih gospodarstava </a:t>
            </a:r>
            <a:r>
              <a:rPr lang="hr-HR" sz="1400" dirty="0" smtClean="0"/>
              <a:t>osim </a:t>
            </a:r>
            <a:r>
              <a:rPr lang="hr-HR" sz="1400" dirty="0"/>
              <a:t>fizičkih i pravnih osoba čija je ekonomska veličina manja od 6.000 eura za ulaganja u sektoru voća, povrća i cvijeća i manja od 8.000 eura za ulaganja u ostalim </a:t>
            </a:r>
            <a:r>
              <a:rPr lang="hr-HR" sz="1400" dirty="0" smtClean="0"/>
              <a:t>sektorima </a:t>
            </a:r>
            <a:r>
              <a:rPr lang="hr-HR" sz="1400" dirty="0"/>
              <a:t>te proizvođačke grupe/organizacije </a:t>
            </a:r>
            <a:endParaRPr lang="hr-HR" sz="1400" b="1" dirty="0">
              <a:solidFill>
                <a:prstClr val="black"/>
              </a:solidFill>
            </a:endParaRPr>
          </a:p>
          <a:p>
            <a:pPr marL="0" indent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u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peraciji 4.1.2. korisnici su fizičke i pravne osobe </a:t>
            </a:r>
            <a:r>
              <a:rPr lang="hr-HR" sz="1400" dirty="0"/>
              <a:t>upisane u </a:t>
            </a:r>
            <a:endParaRPr lang="hr-HR" sz="1400" dirty="0" smtClean="0"/>
          </a:p>
          <a:p>
            <a:pPr marL="266700" indent="0">
              <a:defRPr/>
            </a:pPr>
            <a:r>
              <a:rPr lang="hr-HR" sz="1400" dirty="0" smtClean="0"/>
              <a:t>Upisnik </a:t>
            </a:r>
            <a:r>
              <a:rPr lang="hr-HR" sz="1400" dirty="0"/>
              <a:t>poljoprivrednih </a:t>
            </a:r>
            <a:r>
              <a:rPr lang="hr-HR" sz="1400" dirty="0" smtClean="0"/>
              <a:t>gospodarstava bez obzira na ekonomsku </a:t>
            </a:r>
          </a:p>
          <a:p>
            <a:pPr marL="266700" indent="0">
              <a:defRPr/>
            </a:pPr>
            <a:r>
              <a:rPr lang="hr-HR" sz="1400" dirty="0" smtClean="0"/>
              <a:t>veličinu gospodarstva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defRPr/>
            </a:pPr>
            <a:endParaRPr lang="hr-HR" dirty="0"/>
          </a:p>
        </p:txBody>
      </p:sp>
      <p:sp>
        <p:nvSpPr>
          <p:cNvPr id="37890" name="AutoShape 5" descr="data:image/jpeg;base64,/9j/4AAQSkZJRgABAQAAAQABAAD/2wCEAAkGBhIQEBUSEhIUFBQVFBMUFRgSGRUWFBUUFxcWFBcXFRQZHSYeGBkjGRYXHy8hIygpLCwsFR49NTAqNSYrLCkBCQoKDgwOGg8PGi4kHxwsLCwpLCkqKSwsLCwsKSwsLCwsLCosLCksKiwsLCwsLCwpLCksLCwsLCwpLCwsLCwsLP/AABEIAOgA2QMBIgACEQEDEQH/xAAbAAEAAgMBAQAAAAAAAAAAAAAABQYBBAcDAv/EAEMQAAIBAgMFBQQHBQcEAwAAAAECAAMRBBIhBQYxQVETImFxgQcykaEUI0JSYnKxM4KSweEVU7LC0fDxQ2RzoiREY//EABkBAQADAQEAAAAAAAAAAAAAAAABAgMEBf/EACkRAAICAQMEAQMFAQAAAAAAAAABAhEDEiExBBNBUSIyYYEUQnGR8AX/2gAMAwEAAhEDEQA/AO4xEQBERAEREAREQBERAEREAREQBERAEREAREQBERAEREAREQBERAEREAREQBERAEREAREQBERAEREAREQBERAEREATBMwWkLtHfDCUHyPVBccVQM5X82UGx8DKSnGPLBNzM8MJixVQOuYA6jMCp+B1nuJZOwIiJIEREAREQBERAMGa5xYDhDe5FxobdLZuF/CbM8MThVqCzC/xHzGsq78A9bzN5Qdo4nEYOtkFV8jHuMTmA/CwOh05zewm9VYGzqhPqpI6g6iYLqI3T2M+4i4xIOjvOn2qbr1IswHnY3+UkMNtWlU0Vhfobg/AzZTi/Je0bkTAMzLkiIiAIiIAiJi8AXnnXrhFLMQoAuSdAB1JmntfbtHCpnrPlHIcWY9FHOc13t30bGDskU06d8xue89uGbkAONpyZ+pjiVeSHJI3979/TVvRwrFV4NUGjN+FOg8eJ8JKbj7nimgr1lGdu8qnXLf7TdWMiNx9zzVYV6otTU3RT9s9T+GdNAmHT45ZH3Mn4KpXuxaZERPSLmYiIAiIgCIiAIiIAmDMxAK3vHs4OddVe3mrrwI9JVlRqZ7KqNALo3h1HUfpOhbQwfaoVvlPEMNSpHA25+UgtoYNqajtKZqqNS1EEsviF974XnBnxO7RjOG9oisISfE8PPwPLUcORn0z5DY6oTYEXujfdbmD0+R661GvSzHsKqOR7yN3HHgaTWYeg+E98WVdTnDAEWvqGA8eTAGc6lpMyZw23Hp+/epTt7yi9RR1IH7QeI1HQ8ZPYbFLUUMjBlIuCNQZz/ZW0T7jG5U2v15A36+Ml8KzUmL0jbN7yn3WPiOTeI4zphnNIz9lviRuy9qdqCGXK41IFyCL2uDYSRnXGakrRtdmYmLyP23tulhKRq1WsOAA1Zm5Ko5mTKSirYPra22KWGpmpVYKo+JPIAczKTtb2o5hlw1M3P2qthbyQcf0lN3m3oq46tmbuot+zpg3Cg8z1Y9fhNSjT0te3Mnw/wB9dJ4vUdZJuoGTn6NjG46pVc1KrmpUPXl4C2gHgJPbo7qHEVAagOUWL/qAfE/d+Mzu3uhXrkMFNKnzqOO+w/Ap/oPOdP2ZsxKFNadMWUepJ5knmT1kdL0spy1z4EY3uzYpUgoAAsBoAOFhPuZie4lRqIiJIEREAREQBERABmljtsUaBAq1FQte2bS9uNpuzR2psiliaZp1UDqddeIPVTxB8RKyutgelLaVJxdaiEdQykfrPOptzDqbNXpA+NRB/OU7GeymmdaNVl8HAYfEayGxnsyxCi62b8tj8jb+c5HlzL9pRyfo6Ku8uEJt9Jo3/wDIn+s3addGAKsCORUgj5ThO0Nj16BtUQ/A3+B1+E1aDn7DWPT+o4TL9VNOpIjWdx2xu9h8Wtq1MMeTDR18VcaiUHbO6uJwJL03epR6qSGUfjQafvD1tI7Ye/WKwpAYmrT5rUJJHilTUjyNx5S4YP2nYSocrrUpj7zAMnqUJI9RJkseVW9mPjIpuG2n3gamv41HeH5lGjj5+cumzqwZRwIsNRqCDzHUSO3j3VR0+lYOzI3eZadipHNqdvmP+JCbv7Y+jsVc/Utrf+7Y/a/KeYnItWKdMzaov+Fur6Hx8xwtJum9xeQqEWVhY8Dcagg8weYm/s2tfMvQg/H+ono4ZVt7NImvvHvDTwVLtHuxOiKvFm42HQdTOL7wbxVsZUz1TwuFUe6iniFHjzPEy2+03aGbEZP7tLD8z94/LKJz1GF7nroBqSeQE83qs8pzcVwhNkhgMGWZQASWIUBRd2Y8FQc26ngJ1rdjcxMOgaoqtU0NuKofAn3m/EfS01twdzzhk7euL4h14HhRQ/YX8R+0fTlLkBOzpelUVqlyTGNbgCZiJ6JcREQBERAEREAREQBERAEREATBEzEA1sZgKdZClRQ6nkR+h5HxnPd4PZs4YvhiHHHIxtUHk/Bx56+JnS5i0zljUuSrimcDxOEemxSorIw+y4IPznm1cLxW/lqRO57T2PRxK5KtNXHK41H5SNR6SlbV9lCk5qFT92rr8Kg1HqDOWWBrgzeOuCh09qVqB7XC1HQ6Xyk2P56Z0I9JM9uuKpfSFVUe5WvSUiyt/eIvHs2ve3IzT2ru9icGbvTIXqdV9HGnoZoZg/DuvoQeDBhwPiOR8CZzTg6plbrZlx3G2qylsG5uNWok8rasnla7DyMuWwmvWr+ApfMMZzPZOOGelXtazrfw1sR6a+hnUN3kH1rjnVK+id39bx0snJ6X4Lx5OW+0ZrYuv+Zf8Czc9lu7HbVvpVQfV0TamDwarxv+6DfzI6TS9oGFdtp1VIutkqea5FAHncW9Z1ndrZIwuFpUbC6qM3i57zn+ImMGK80m/DL1bJMCZiJ65YREQBERAEREAREQBERAEREAREQBERAEREATFpmIB51KIYEMLg6EHUEeInN99dxhSBr4cdwXLoP+n1ZfwdRy8tJ0yfDrcWmWSCkiGrOFbHwhK1xrcPRe3QVMykj99B/GJ13dFf8A4qn7z1WPmajXlMr7IGHx1Sko0ehVFPyUriKY8bMjL5S47ok/Rh90s7J+RmL2PkWI9Jw4Y1lbIiqK5trBCptemhHvvSJ/JRVqpv4Fgo9Zf1Ep+G+t2255UcMR5M7Io+QaXATqwRq37ZKMxETpJEREAREQBERAEREAREQBERAEREAREQBERAEREATBEzEAqu9VDJiMNX6OEbyJyn/1Z597k1CKdWib3pVCuvIcP8p+M2978PmwxPNWB+Pc/wA0iN2MUBisVroyrV+Izn51PlPOm9Gb+SvkxuYe0x+Pq/ipUx5XqN/MS6Sl+zNSaWIqH7eJbXrlSmv63l0E68H0IlcCIibEiIiAIiIAiIgCIiAIiIAiIgCIiAIiIAiIgCIiAIiIBpbZp5qFQfgY/DX+UoeCxOSvUP8A2lRT+4AB8gs6LWW6kdQROZs2Q1zzakFHqqFrfCeT170tMqyyezOjbZ6t9+rXf41WX/LLYJXfZ/Sy7Nw3jTz/AMbM/wDmlinpYvpRZCIiaAREQBERAEREAREQBERAEREAREQBERAERMXgGZi88a2KVefoNT5ec12rMx4ADxOvraUckiyi2bpcdZgVB1E0c/lBHgJTuF+2b95y3blTKL//AJP8m/0tL1svEYgM/bikFzKKQolmOX7RcsBre3ATnm8z/UP1Haj07wPzE8z/AKEtSiYzVHRN0KWTZ+FXpQpf4AZL3kNskH6NRF2/Y0eGlu4vMTbyeB+c9KM9kaKGxvBp9SuYzbWGo1VL1h2g7iork6uQBmpg26atw1koNoEGxUfGXWRMODN68Xlfq703/ZpcD7TGwI6gAElfE2nzR3obi1MEfgN9PIyneiT2pFjiaeD2nTqjutr05/CbYaaqSfBRprkzERLECIiAIiIAiIgCJ5vWA/pPkVT0+ci0TR7T5LieFSqbGwF7G2vPleQdHeEG6nKWUsDkIDArxup6H9ZlPLGHJeONy4JoY9SSqspI0IDC48xxn3nbwlKxuGo9q9W1QFszGy31seeb8J+MjMXtilRU3qv3RYnMtMG2Yf3mmq8fxCcb6t3wdC6f7lw2tjXw5R8mdDfOR7ynkelrXE+/7apHUvlHHvA8LX/Sc7xewcfiwHor2dMqwzYl3OdXFiVpr3iLdeN+k8Nnbg4zDizYqtlvqiI4TXTu5q4t8I1zfy4+xKjHg6RV3iwy8ay6X4ZuV76W8D8JF7S36w9FGca2ubv3F4256nyA5yk47c/Gue5jqqA37tSnp/GHZufSUjbSVcDiQmNwxqtYOpvmzrpqrsDcZrg6A6QnOXH+/snTBcnbtk4vFhnqVshL5SqaqKSi/dAF7nXU39ZAbe2JWqU3ChCzGobA2BzXNhfzklu9t9cZQWopuSB5tYC5tyINwV4i1+Bm7XY5SRxsbeXOYZYqXPgPFGZjCbsU2oBBiqwvTVSadVwPdAOW+oFxpNvEbrUnFnqVWHQ1KgHTUKwlfbBVwjhcU4uxamrpSqLSFrCmcy5mBDE6m9uHOUnbW0drJfTD1F4ZqdP4XXNp6y8HF7bE6ZI6XV3X2bT1qZFtbjUYFSBoR3rg2EiNs7cwwajSoYmsEVkQrp2Lh70wHqMA7HvZuJHdN5QN2nxePepS+kU8PWAzZSiL2gGndsM2nO17TpOydl3wypXw9G9gtXKKdRWcaEk24216+U1XmK2K15s98NSzMEBCkad42a45Acbibv8AYhPvNYi2oGWVnenHGitqdJWyjQtcr3R4m/u2F730kXu37SEZjRxFsIwtlLVagpNryLAhfImYLa9ro2fuzodHYag3zsSSdSR8OEkcPWdBwLi1vEeNzqZVK20GIzU8Z2iaa02LjiB7yBukiamKrOQDWNrd5qv0jSwB91kVTx+8Oc0jnUeEZPHq5Z0ddpqdOY4gWNvMA3nrTxqHQH43B+comwMQ1GpkqVVqK6k/VU8tKmF6kXuxJta5Oh0lioVlqDMNVBtqLEW46cZ1wzWjGWFIsAMzIjBV2DgfZPlYdOJveSwm8ZWjGSp0ZiIliomDMxANKrRqZrqQQeR5eokftJ2AF1Ga5AIc6G19dL2k4ZE42k1yGQOhNxpqJz5Y0rRrB29yBxWPx1Nv2eYZfsVltxvf62mOXjKzjMHXNQ1aWCK1NW7SnWoLcka6IDcnxWW9sQNOgsB31PhpccL+MjnqVq1YUqaKLauzZGCr6Lcnw0nmylvXJ2RTSs5ni9pbXPdXSwCuCKLEm1muSgsSOkkN1cHX+lrWxeDqCjSDBHqIMiEgCmzMVAcqLAWGvHjOrYXYyUtQAXtYuQoZj1JUfpNmthFdDTcBlYEMDwIPWbJbcUUcjVwW2gVAqlQ9rnLwJtqRf/Wbf9pIOLfp5dZR968Kuz8K7LiaqHI3ZIzipTzW5B1LBRxIvIDBvtPEKG+m4GrTVsrZqTIxICtp9Xr7w16xqnW9fkaYvgvW1N9Ep6UkLva456d3UhfzW48RKLTxtbaGJZagTENqSCO7S4WRbGy2AN9b668p6bVahSQNXpds3usEaqUtmuQASgOhGlvsz73D3xwxxL4dKSUVCXBVVAOUgmwF7gak+fhMoylLc0cVEl8DuLUpVO0o1KWHUkFqQWq6kjmCavdPiBy6aScp7KxHH6SrWDgFqZDjMDluQ1iASDqt9JMZr9CDw8RMnX/mw/rNXFPkrbK41GrSe7gMGsHKG6XHA2IDJ8CLk8jMU6dN3BDi2gse6wbW3d6WzagkcPCWA09QbkeQ4+BHSc49qe1XwNShWo1EFTK3aUm4FMyhGsPdY6g2+6ONpksL1Ui2tItlXYaXDBUBBurZVuD1BI0/rNvB7PFNTY6kliVYjUnW9tDc9byhbve2fDtZMTSalp7wvVpi3l31HoZdsBvNhK/7KvQfholRM38LWadGnTyimq+D72jso1ASpGY8nPcPqBpp4GQmx90aFd3OKwwDUnACVMroRa61VI0ZSSRr903F+Evi946FIEsraX1ULb4kyqY/eKtj6qNg/qTh87ZycwqFwFamzKCoFuRBFxqRK/C7JeqqOhCktMWVFUcNFAHG2gE++1PX00tK3hd5K6IO2pKzAEkoDbTrlLD9PKelDffDs5psyU6i6MC4uGtmIIABGl/hKrJFk6GTNSkra5QD4WHz4/7M8KOLFPOpqrlp8S2VFUWzWbS2gPykHtjf/C0Tl7XtHOgp0bBr+Lk92RWFwz4ir27ogZsoCC7IFUWUWbumwvcka6w5tLYafZZ8Jvfha1XJSxNF2F/2ZvwsSC/u/wDEtGztoiqDY3sbZgCAb9L8fMaTXwewUUcbgm4ACKo04Cw4c5I0cME4Djx5k+ZnbjjJPc5MkotbHtEROgxEREAwZqbTwxqUnQEgspFxxm5MESGrJWzOVYj2dk1CcxVb3ZKT1KYe2tio0sSNZL7MrrgqjH6PkSrlzsinTLfLdrcNSJa9v4U1KJAJGoJsSLgcRcaj0lQq4PEKSUrMRlt3sr87jUFWJ8TeeVmg8b2O/HLuLcsI29hyuYVBa4vcHTzJ0Egts+0fDUgVot2tQAd2mDVP2T7qacCdSQAVsZG4vDYxxYm6/jR3HnlLayExW7OJK5XxDIgBJC0lQ2B4jMW07wEpGcn9RLxxRCYve+liK4+nYerUZ2HZqLvmFrKCiEfaucouPOXbZuxGdb9jSwynUq9NTVGgGq3IXgfeIPhPHcvdejQQVqYZ6tRSe0qa1FpkkBV+7e1yRa97cJaOyJHHqOlvSXmk1SEbRWa+59GobPiK514UjRorc/hVCbnreeGE3Eo0VZcPVrLmLXNRg4uQBbMiqyjhqLjqDLXT2cTre2t+ov1M+sbiUoU2It3UZmzWChRxLNwAubmSk0qIfNlCp7/1sE/ZYhcwQlWyOpqd0m4IyhSfGy3vJin7YdnNfM1ZfOiT/hJlUwNX6WatSrhjWpVHd0ZSVa/DM5DKQCRex5T0xGxcEfdwrCw+1UsOPMtz8zK3GOzLNOXBJbd9smGWmy4dsQWIIuKa0xrwOZj/ACnNdo7UrYqr2vZG7cCc9RjYAEk2/wCLy4nYiLrTwtIcg1RlcBr8Vy3ubeE9KGyXww7X6wuWVR2YYCzGxsF1yganymkckVwt/uVcJHPFw1ZHDlDpY2sQCPWXHYI2VXAXFhUa/wD1VqU8vgtWndcvgRLmdk06itdKpvYKzAuToNb63HE8eXKV/F7t0wTZTfvB1KstiLjit+FwennEs187BQom8DuPsh3vQeiwFmFqlOoD+6zXv5iWOjtDD4QFS6+N2pKo42sAbDjOV7Q9ntTS2S5Hqbi9xcd7lw68JObN3JwuIprahT7VFVaiklGJC2vobAm19bX11ldUfZKiyd2p7QcCvFg7DTLQAdmt+MkKt+pnM8VQr18RUxBouGrOzgKrFLHgA3ukAWHpLsdyaKf/AF2psCNbsRp+FrEfOStDYpQXRxoLG11uOjLwI8xIU1HjyTpshd2dg1FVTmKgqL5VQ+mfn5zqGxNhU7BmDMfxm4/hAAmruriS57Ksi5gt0ZVCgqLCxA0BFxwltVQJ2YoRfyObLNr4mQJmInUcwiIgCIiAIiIBgiatTZtNuKj9P0m3Eq4p8kptcEc2wqJ1y/Mz0p7JpLwQetz+vlN2JVYoLwW1yfkjMXs25zKBwAsNP98tPCRmMq9kP2VZm5ZKbv8ANdPnLKRMFZSWFN2SsjWxS6m1MSxtQ2fiCfvV+zoL82Ln5TTq7jYrHEHHVEWmDcUaXueZ+8fEkzoFpmSsMU7DyMr2zdxsNhv2Cmnpl0YkEXJtY8rkzZqbAB+0P4R8+smIh4YPwFkkvJEpsBb3va/3VAm5h9nImo1PU6mbcSY4ox4RDySfLI+vslTqO75aD5TRr7tqxuVQ+JVSfiV8/jJ6YtKywQZKySRW23SpnjTpnXS6p4/hmrtDcTtCjU67YZ04NRAJt3u6b6FTfUEG9hLdaJC6eCJeWTKZ/YuOpALlwuJQCwuWoPbTiAGU8ByE+KeyMQxF8EqeP0lSBx+6l+fTkJdrRaHggx3ZEPsjYppnO2UH7qXI9XbVvkPCTMxaZvNoxUVSM223bETF4zSxBmJgMDzmYAiIgCIiAIiIAiIgCIiAIiIAiIgCIiAIiIAiIgCIiAJobawjVaLIpYE6kKQC4GpS50AbhfxiIBC4fZ2M+iqoqZKga6gsO4opBFVmUEOM92Isb5hrpPOnsjFriMwc2ZaYZ8+h7NrFnTL3mZWchR3VufurEQCQ3f2dXo92q+cZeOdiCdO6KZUBQoBFwbte5Em7+UxEA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789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149725"/>
            <a:ext cx="18002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>
          <a:xfrm>
            <a:off x="611188" y="836613"/>
            <a:ext cx="6967537" cy="647700"/>
          </a:xfrm>
        </p:spPr>
        <p:txBody>
          <a:bodyPr/>
          <a:lstStyle/>
          <a:p>
            <a:r>
              <a:rPr lang="hr-HR" b="1" smtClean="0">
                <a:solidFill>
                  <a:srgbClr val="4F622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MJERA 4 - ULAGANJA U FIZIČKU IMOVINU</a:t>
            </a:r>
          </a:p>
        </p:txBody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>
          <a:xfrm>
            <a:off x="639763" y="1871663"/>
            <a:ext cx="8229600" cy="3573462"/>
          </a:xfrm>
        </p:spPr>
        <p:txBody>
          <a:bodyPr/>
          <a:lstStyle/>
          <a:p>
            <a:r>
              <a:rPr lang="hr-HR" smtClean="0"/>
              <a:t>(1) Prihvatljivi nematerijalni troškovi u Podmjeri 4.1. jesu:</a:t>
            </a:r>
          </a:p>
          <a:p>
            <a:r>
              <a:rPr lang="hr-HR" smtClean="0"/>
              <a:t>a) kupnja ili razvoj računalnih programa,</a:t>
            </a:r>
          </a:p>
          <a:p>
            <a:r>
              <a:rPr lang="hr-HR" smtClean="0"/>
              <a:t>b) kupnja prava na patente i licence,</a:t>
            </a:r>
          </a:p>
          <a:p>
            <a:r>
              <a:rPr lang="hr-HR" smtClean="0"/>
              <a:t>c) autorska prava,</a:t>
            </a:r>
          </a:p>
          <a:p>
            <a:r>
              <a:rPr lang="hr-HR" smtClean="0"/>
              <a:t>d) registracija i održavanje žigova i</a:t>
            </a:r>
          </a:p>
          <a:p>
            <a:r>
              <a:rPr lang="hr-HR" smtClean="0"/>
              <a:t>e) ostala nematerijalna ulaganja povezana s materijalnim ulaganjem.</a:t>
            </a:r>
          </a:p>
          <a:p>
            <a:r>
              <a:rPr lang="hr-HR" smtClean="0"/>
              <a:t>(2) Prihvatljivi opći troškovi u Podmjeri 4.1. jesu usluge arhitekata, inženjera i konzultanata, studije izvedivosti do 10 posto vrijednosti ukupno prihvatljivih troškova projekta, a sukladno članku 18. stavku 1. ovoga Pravilnika.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/>
          </p:cNvSpPr>
          <p:nvPr>
            <p:ph type="title"/>
          </p:nvPr>
        </p:nvSpPr>
        <p:spPr>
          <a:xfrm>
            <a:off x="611188" y="836613"/>
            <a:ext cx="6967537" cy="647700"/>
          </a:xfrm>
        </p:spPr>
        <p:txBody>
          <a:bodyPr/>
          <a:lstStyle/>
          <a:p>
            <a:r>
              <a:rPr lang="hr-HR" b="1" smtClean="0">
                <a:solidFill>
                  <a:srgbClr val="4F622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MJERA 4 - ULAGANJA U FIZIČKU IMOVINU</a:t>
            </a:r>
          </a:p>
        </p:txBody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>
          <a:xfrm>
            <a:off x="639763" y="1871663"/>
            <a:ext cx="8229600" cy="42211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r-HR" sz="1600" smtClean="0"/>
              <a:t>Neprihvatljivi troškovi za sufinanciranje u Podmjeri 4.1. jesu: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a) porez na dodanu vrijednost (u daljnjem tekstu: PDV) u slučaju da je korisnik porezni obveznik upisan u registar obveznika PDV-a te ima pravo na odbitak PDV-a,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b) drugi porezi, naknade, doprinosi,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c) kamate,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d) rabljena: poljoprivredna mehanizacija i oprema, gospodarska vozila te radni strojevi,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e) svi troškovi održavanja i amortizacije,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f) troškovi vezani uz ugovor o leasingu, kao što su marža davatelja leasinga, troškovi refinanciranja kamata, režijski troškovi i troškovi osiguranja,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g) troškovi vlastitog rada,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h) operativni troškovi,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i) kupnja prava na poljoprivrednu proizvodnju, prava na plaćanje, kupovina životinja, kupovina i sadnja jednogodišnjeg bilja,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j) troškovi nastali prije podnošenja Zahtjeva za potporu, osim općih troškova i troškova kupnje zemljišta/objekata, ali ne prije 1. siječnja 2014. godine,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k) nepredviđeni troškovi i</a:t>
            </a:r>
          </a:p>
          <a:p>
            <a:pPr>
              <a:lnSpc>
                <a:spcPct val="80000"/>
              </a:lnSpc>
            </a:pPr>
            <a:r>
              <a:rPr lang="hr-HR" sz="1600" smtClean="0"/>
              <a:t>l) plaćanje u gotovini.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07950" y="692150"/>
            <a:ext cx="8928100" cy="5616575"/>
          </a:xfrm>
        </p:spPr>
        <p:txBody>
          <a:bodyPr/>
          <a:lstStyle/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Restrukturiranje, modernizacija i povećanje konkurentnosti poljoprivrednih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gospodarstava </a:t>
            </a:r>
            <a:r>
              <a:rPr lang="hr-HR" sz="1400" dirty="0" smtClean="0">
                <a:solidFill>
                  <a:srgbClr val="003300"/>
                </a:solidFill>
              </a:rPr>
              <a:t>        </a:t>
            </a:r>
          </a:p>
          <a:p>
            <a:pPr marL="0" indent="0">
              <a:defRPr/>
            </a:pPr>
            <a:endParaRPr lang="hr-HR" sz="1400" dirty="0" smtClean="0">
              <a:solidFill>
                <a:srgbClr val="003300"/>
              </a:solidFill>
            </a:endParaRPr>
          </a:p>
          <a:p>
            <a:pPr marL="0" indent="0">
              <a:defRPr/>
            </a:pP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objekata za životinje, uključujući vanjsku i unutarnju infrastrukturu </a:t>
            </a:r>
            <a:endParaRPr lang="hr-HR" sz="1400" dirty="0" smtClean="0"/>
          </a:p>
          <a:p>
            <a:pPr marL="0" indent="266700" algn="just">
              <a:defRPr/>
            </a:pPr>
            <a:r>
              <a:rPr lang="hr-HR" sz="1400" dirty="0" smtClean="0"/>
              <a:t>u </a:t>
            </a:r>
            <a:r>
              <a:rPr lang="hr-HR" sz="1400" dirty="0"/>
              <a:t>sklopu poljoprivrednog gospodarstva,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zatvorenih/zaštićenih prostora i objekata za uzgoj jednogodišnjeg i </a:t>
            </a:r>
            <a:endParaRPr lang="hr-HR" sz="1400" dirty="0" smtClean="0"/>
          </a:p>
          <a:p>
            <a:pPr marL="266700" indent="0" algn="just">
              <a:defRPr/>
            </a:pPr>
            <a:r>
              <a:rPr lang="hr-HR" sz="1400" dirty="0" smtClean="0"/>
              <a:t>višegodišnjeg </a:t>
            </a:r>
            <a:r>
              <a:rPr lang="hr-HR" sz="1400" dirty="0"/>
              <a:t>bilja, sjemena i sadnog materijala i gljiva sa pripadajućom opremom i infrastrukturom u sklopu poljoprivrednog gospodarstva,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ostalih gospodarskih objekata, upravnih prostorija s pripadajućim sadržajima, opremom i infrastrukturom, koji su u funkciji osnovne djelatnosti,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opremu za berbu, sortiranje i pakiranje vlastitih poljoprivrednih proizvoda,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kupnju nove poljoprivredne mehanizacije, radnih strojeva i opreme za vlastitu primarnu proizvodnju i gospodarskih vozila,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objekata za skladištenje, hlađenje, čišćenje, sušenje, </a:t>
            </a:r>
            <a:r>
              <a:rPr lang="hr-HR" sz="1400" dirty="0" err="1"/>
              <a:t>klasiranje</a:t>
            </a:r>
            <a:r>
              <a:rPr lang="hr-HR" sz="1400" dirty="0"/>
              <a:t> i pakiranje proizvoda iz vlastite primarne poljoprivredne proizvodnje sa pripadajućom opremom i infrastrukturom,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podizanje novih i/ili restrukturiranje postojećih višegodišnjih nasada isključujući restrukturiranje postojećih vinograda za proizvodnju grožđa za vino, 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izgradnju i/ili opremanje novih sustava za navodnjavanje na poljoprivrednom gospodarstvu, te poboljšanje postojećih sustava/opreme za navodnjavanje na poljoprivrednom gospodarstvu,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izgradnju i/ili opremanje sustava za navodnjavanje izvan poljoprivrednog gospodarstva za potrebe primarne proizvodnje poljoprivrednog gospodarstva,</a:t>
            </a:r>
          </a:p>
          <a:p>
            <a:pPr marL="0" indent="0">
              <a:defRPr/>
            </a:pPr>
            <a:endParaRPr lang="hr-H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07950" y="692150"/>
            <a:ext cx="8928100" cy="3960813"/>
          </a:xfrm>
        </p:spPr>
        <p:txBody>
          <a:bodyPr/>
          <a:lstStyle/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Restrukturiranje, modernizacija i povećanje konkurentnosti poljoprivrednih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gospodarstava </a:t>
            </a:r>
            <a:r>
              <a:rPr lang="hr-HR" sz="1400" dirty="0" smtClean="0">
                <a:solidFill>
                  <a:srgbClr val="003300"/>
                </a:solidFill>
              </a:rPr>
              <a:t>        </a:t>
            </a:r>
          </a:p>
          <a:p>
            <a:pPr marL="0" indent="0">
              <a:defRPr/>
            </a:pPr>
            <a:endParaRPr lang="hr-HR" sz="1400" dirty="0" smtClean="0">
              <a:solidFill>
                <a:srgbClr val="003300"/>
              </a:solidFill>
            </a:endParaRPr>
          </a:p>
          <a:p>
            <a:pPr marL="0" indent="0">
              <a:defRPr/>
            </a:pP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uređenje i trajnije poboljšanje kvalitete poljoprivrednog zemljišta u svrhu poljoprivredne proizvodnje,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kupnju zemljišta i objekata radi realizacije projekta, do 10 % vrijednosti ukupno prihvatljivih ulaganja (bez općih troškova) uz mogućnost kupnje prije podnošenja Zahtjeva za potporu,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ulaganja </a:t>
            </a:r>
            <a:r>
              <a:rPr lang="hr-HR" sz="1400" dirty="0"/>
              <a:t>u prilagodbu novouvedenim standardima sukladno članku 17. Uredbe 1305/2013,</a:t>
            </a:r>
          </a:p>
          <a:p>
            <a:pPr marL="285750" indent="-285750" algn="just">
              <a:buFont typeface="Symbol" panose="05050102010706020507" pitchFamily="18" charset="2"/>
              <a:buChar char=""/>
              <a:defRPr/>
            </a:pPr>
            <a:r>
              <a:rPr lang="hr-HR" sz="1400" dirty="0" smtClean="0"/>
              <a:t>ulaganja </a:t>
            </a:r>
            <a:r>
              <a:rPr lang="hr-HR" sz="1400" dirty="0"/>
              <a:t>radi povećanja energetske učinkovitosti sukladno propisima koji reguliraju područje </a:t>
            </a:r>
            <a:r>
              <a:rPr lang="hr-HR" sz="1400" dirty="0" smtClean="0"/>
              <a:t>energetske učinkovitosti</a:t>
            </a:r>
            <a:endParaRPr lang="hr-HR" sz="1400" dirty="0"/>
          </a:p>
          <a:p>
            <a:pPr marL="0" indent="0">
              <a:defRPr/>
            </a:pPr>
            <a:endParaRPr lang="hr-H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79388" y="620713"/>
            <a:ext cx="8496300" cy="6237287"/>
          </a:xfrm>
        </p:spPr>
        <p:txBody>
          <a:bodyPr/>
          <a:lstStyle/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4.1.2.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Zbrinjavanje, rukovanje i korištenje stajskog gnojiva u cilju smanjenja štetnog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utjecaja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na okoliš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endParaRPr lang="hr-HR" sz="1600" dirty="0" smtClean="0">
              <a:solidFill>
                <a:srgbClr val="003300"/>
              </a:solidFill>
            </a:endParaRPr>
          </a:p>
          <a:p>
            <a:pPr marL="0" indent="0">
              <a:defRPr/>
            </a:pP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pPr marL="0" indent="0">
              <a:defRPr/>
            </a:pPr>
            <a:endParaRPr lang="hr-HR" sz="1200" dirty="0" smtClean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građenje skladišnih kapaciteta za stajski gnoj i </a:t>
            </a:r>
            <a:r>
              <a:rPr lang="hr-HR" sz="1400" dirty="0" err="1"/>
              <a:t>digestate</a:t>
            </a:r>
            <a:r>
              <a:rPr lang="hr-HR" sz="1400" dirty="0"/>
              <a:t> uključujući opremu za rukovanje i korištenje stajskog gnoja i </a:t>
            </a:r>
            <a:r>
              <a:rPr lang="hr-HR" sz="1400" dirty="0" err="1"/>
              <a:t>digestata</a:t>
            </a:r>
            <a:r>
              <a:rPr lang="hr-HR" sz="1400" dirty="0"/>
              <a:t>, za vlastite potrebe od minimalno 70</a:t>
            </a:r>
            <a:r>
              <a:rPr lang="hr-HR" sz="1400" dirty="0" smtClean="0"/>
              <a:t>%,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ulaganje </a:t>
            </a:r>
            <a:r>
              <a:rPr lang="hr-HR" sz="1400" dirty="0"/>
              <a:t>u poboljšanje učinkovitosti korištenja gnojiva (strojevi i oprema za utovar, transport i primjenu gnojiva - mineralnog i organskog gnojiva), za vlastite potrebe od minimalno 70%.</a:t>
            </a:r>
          </a:p>
          <a:p>
            <a:pPr marL="0" indent="0">
              <a:defRPr/>
            </a:pPr>
            <a:endParaRPr lang="hr-HR" dirty="0" smtClean="0"/>
          </a:p>
          <a:p>
            <a:pPr marL="0" indent="0"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</a:rPr>
              <a:t>4.1.3. 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</a:rPr>
              <a:t>Korištenje obnovljivih izvora energije</a:t>
            </a:r>
          </a:p>
          <a:p>
            <a:pPr marL="0" indent="0">
              <a:defRPr/>
            </a:pPr>
            <a:r>
              <a:rPr lang="hr-HR" sz="1400" u="sng" dirty="0">
                <a:solidFill>
                  <a:srgbClr val="003300"/>
                </a:solidFill>
                <a:hlinkClick r:id="rId4" action="ppaction://hlinkfile"/>
              </a:rPr>
              <a:t>Prihvatljivi 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4" action="ppaction://hlinkfile"/>
              </a:rPr>
              <a:t>jesu:</a:t>
            </a:r>
            <a:endParaRPr lang="hr-HR" sz="1400" u="sng" dirty="0">
              <a:solidFill>
                <a:srgbClr val="003300"/>
              </a:solidFill>
            </a:endParaRPr>
          </a:p>
          <a:p>
            <a:pPr marL="0" indent="0">
              <a:defRPr/>
            </a:pPr>
            <a:endParaRPr lang="hr-HR" sz="1200" dirty="0" smtClean="0"/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proizvodnju energije iz obnovljivih izvora za potrebe vlastitih proizvodnih pogona korisnika s pripadajućom opremom i infrastrukturom, 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prijem, obradu i skladištenje sirovina za proizvodnju energije iz obnovljivih izvora s pripadajućom opremom i infrastrukturom, </a:t>
            </a:r>
          </a:p>
          <a:p>
            <a:pPr marL="285750" indent="-285750"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obradu, preradu, skladištenje, transport i primjenu izlaznih supstrata za organsku gnojidbu na poljoprivrednim površinama s pripadajućom opremom i infrastrukturom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E:\prezentacije\SLIKICE\images87YQUH7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4437063"/>
            <a:ext cx="16256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497887" cy="6237288"/>
          </a:xfrm>
        </p:spPr>
        <p:txBody>
          <a:bodyPr/>
          <a:lstStyle/>
          <a:p>
            <a:pPr marL="0" indent="0"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endParaRPr lang="hr-HR" sz="16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r>
              <a:rPr lang="hr-HR" b="1" dirty="0"/>
              <a:t/>
            </a:r>
            <a:br>
              <a:rPr lang="hr-HR" b="1" dirty="0"/>
            </a:br>
            <a:endParaRPr lang="hr-HR" b="1" dirty="0" smtClean="0"/>
          </a:p>
          <a:p>
            <a:pPr marL="0" indent="0">
              <a:defRPr/>
            </a:pPr>
            <a:r>
              <a:rPr lang="hr-HR" sz="1400" b="1" dirty="0" smtClean="0">
                <a:solidFill>
                  <a:schemeClr val="accent3">
                    <a:lumMod val="50000"/>
                  </a:schemeClr>
                </a:solidFill>
              </a:rPr>
              <a:t>Intenzitet potpore:</a:t>
            </a:r>
          </a:p>
          <a:p>
            <a:pPr marL="0" indent="0">
              <a:defRPr/>
            </a:pPr>
            <a:endParaRPr lang="hr-HR" sz="1400" b="1" dirty="0" smtClean="0">
              <a:solidFill>
                <a:prstClr val="black"/>
              </a:solidFill>
            </a:endParaRPr>
          </a:p>
          <a:p>
            <a:pPr marL="285750" indent="-285750">
              <a:spcBef>
                <a:spcPct val="0"/>
              </a:spcBef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pl-PL" altLang="sr-Latn-RS" sz="1400" dirty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pl-PL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pl-PL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 50</a:t>
            </a:r>
            <a:r>
              <a:rPr lang="pl-PL" altLang="sr-Latn-RS" sz="1400" b="1" dirty="0">
                <a:solidFill>
                  <a:srgbClr val="000000"/>
                </a:solidFill>
                <a:cs typeface="Times New Roman" pitchFamily="18" charset="0"/>
              </a:rPr>
              <a:t>% </a:t>
            </a:r>
            <a:r>
              <a:rPr lang="pl-PL" altLang="sr-Latn-RS" sz="1400" dirty="0">
                <a:solidFill>
                  <a:srgbClr val="000000"/>
                </a:solidFill>
                <a:cs typeface="Times New Roman" pitchFamily="18" charset="0"/>
              </a:rPr>
              <a:t>od iznosa prihvatljivog ulaganja</a:t>
            </a:r>
          </a:p>
          <a:p>
            <a:pPr marL="285750" indent="-285750">
              <a:spcBef>
                <a:spcPct val="0"/>
              </a:spcBef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 75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%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 iznosa prihvatljivog ulaganja  - za ulaganja povezana s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Nitratnom Direktivom 91/676/EEC </a:t>
            </a:r>
            <a:r>
              <a:rPr lang="hr-HR" altLang="sr-Latn-RS" sz="1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(4.1.2.)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Uvećanje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za 20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%:</a:t>
            </a:r>
          </a:p>
          <a:p>
            <a:pPr marL="0" indent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za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mlade </a:t>
            </a: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poljoprivrednike  koji su tijekom 5 godina prije datuma podnošenja Zahtjeva za potporu.  postavljeni kao  nositelj/odgovorna osoba poljoprivrednog gospodarstva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 </a:t>
            </a: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zajednička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ulaganja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,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 integrirane projekte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 planinska područja, područja sa značajnim prirodnim ograničenjima i ostala područja s posebnim ograničenjima (članak 31. i 32. Uredbe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unutar Europskoga inovacijskog partnerstva (EIP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28575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povezana s agro-okolišnim i klimatskim djelatnostima (članak 28. Uredbe) i ekološkom poljoprivredom (članak 29. Uredbe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r>
              <a:rPr lang="hr-HR" altLang="sr-Latn-RS" sz="1600" b="1" dirty="0" smtClean="0">
                <a:solidFill>
                  <a:srgbClr val="000000"/>
                </a:solidFill>
                <a:cs typeface="Times New Roman" pitchFamily="18" charset="0"/>
              </a:rPr>
              <a:t>Maksimalni </a:t>
            </a:r>
            <a:r>
              <a:rPr lang="hr-HR" altLang="sr-Latn-RS" sz="1600" b="1" dirty="0">
                <a:solidFill>
                  <a:srgbClr val="000000"/>
                </a:solidFill>
                <a:cs typeface="Times New Roman" pitchFamily="18" charset="0"/>
              </a:rPr>
              <a:t>intenzitet potpore </a:t>
            </a:r>
            <a:r>
              <a:rPr lang="hr-HR" altLang="sr-Latn-RS" sz="1600" b="1" u="sng" dirty="0">
                <a:solidFill>
                  <a:srgbClr val="000000"/>
                </a:solidFill>
                <a:cs typeface="Times New Roman" pitchFamily="18" charset="0"/>
              </a:rPr>
              <a:t>NE smije prijeći 90% </a:t>
            </a:r>
            <a:r>
              <a:rPr lang="hr-HR" altLang="sr-Latn-RS" sz="1600" b="1" dirty="0">
                <a:solidFill>
                  <a:srgbClr val="000000"/>
                </a:solidFill>
                <a:cs typeface="Times New Roman" pitchFamily="18" charset="0"/>
              </a:rPr>
              <a:t>od ukupno prihvatljivih </a:t>
            </a:r>
            <a:r>
              <a:rPr lang="hr-HR" altLang="sr-Latn-RS" sz="1600" b="1" dirty="0" smtClean="0">
                <a:solidFill>
                  <a:srgbClr val="000000"/>
                </a:solidFill>
                <a:cs typeface="Times New Roman" pitchFamily="18" charset="0"/>
              </a:rPr>
              <a:t>troškova.</a:t>
            </a: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marL="0" indent="0">
              <a:defRPr/>
            </a:pPr>
            <a:endParaRPr lang="hr-HR" sz="1400" b="1" dirty="0" smtClean="0">
              <a:solidFill>
                <a:prstClr val="black"/>
              </a:solidFill>
            </a:endParaRPr>
          </a:p>
          <a:p>
            <a:pPr marL="0" indent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marL="0" indent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marL="0" indent="0">
              <a:spcBef>
                <a:spcPct val="0"/>
              </a:spcBef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defRPr/>
            </a:pPr>
            <a:endParaRPr lang="hr-HR" dirty="0"/>
          </a:p>
        </p:txBody>
      </p:sp>
      <p:pic>
        <p:nvPicPr>
          <p:cNvPr id="13" name="Picture 11" descr="C:\Users\marin.fak\Desktop\SLIKE NASLOVA\MAX.90% BLUES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2705100" cy="467109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  <a:extLst>
            <a:ext uri="{909E8E84-426E-40DD-AFC4-6F175D3DCCD1}"/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04E1E532B3A14DA0FF91F4DEF707C9" ma:contentTypeVersion="0" ma:contentTypeDescription="Stvaranje novog dokumenta." ma:contentTypeScope="" ma:versionID="8455b68115d2757b0e224b7320799ca1">
  <xsd:schema xmlns:xsd="http://www.w3.org/2001/XMLSchema" xmlns:p="http://schemas.microsoft.com/office/2006/metadata/properties" targetNamespace="http://schemas.microsoft.com/office/2006/metadata/properties" ma:root="true" ma:fieldsID="1d97e499e0d4691b69ccc2404772503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 ma:readOnly="tru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ABB813-4FCE-4EE5-9B9E-FEB0A22F9B2B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1D2BEE2-D827-4C31-8711-014E36C7BA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E1361ED-26C3-4EA4-ACD2-E8AC66FA7C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17104</TotalTime>
  <Words>3508</Words>
  <Application>Microsoft Office PowerPoint</Application>
  <PresentationFormat>On-screen Show (4:3)</PresentationFormat>
  <Paragraphs>564</Paragraphs>
  <Slides>29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11</vt:i4>
      </vt:variant>
      <vt:variant>
        <vt:lpstr>Slide Titles</vt:lpstr>
      </vt:variant>
      <vt:variant>
        <vt:i4>29</vt:i4>
      </vt:variant>
    </vt:vector>
  </HeadingPairs>
  <TitlesOfParts>
    <vt:vector size="47" baseType="lpstr">
      <vt:lpstr>Arial</vt:lpstr>
      <vt:lpstr>Times New Roman</vt:lpstr>
      <vt:lpstr>Calibri</vt:lpstr>
      <vt:lpstr>Symbol</vt:lpstr>
      <vt:lpstr>Wingdings</vt:lpstr>
      <vt:lpstr>Bauhaus 93</vt:lpstr>
      <vt:lpstr>Berlin Sans FB Demi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Tema sustava Office</vt:lpstr>
      <vt:lpstr>Slide 1</vt:lpstr>
      <vt:lpstr>Slide 2</vt:lpstr>
      <vt:lpstr>Slide 3</vt:lpstr>
      <vt:lpstr>MJERA 4 - ULAGANJA U FIZIČKU IMOVINU</vt:lpstr>
      <vt:lpstr>MJERA 4 - ULAGANJA U FIZIČKU IMOVINU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4.2. Potpora za ulaganja u preradu, marketing i/ili razvoj poljoprivrednih Proizvoda</vt:lpstr>
      <vt:lpstr>4.2. Potpora za ulaganja u preradu, marketing i/ili razvoj poljoprivrednih Proizvoda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MPŠVG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Odjel</dc:title>
  <dc:creator>Marin Kukoč</dc:creator>
  <cp:lastModifiedBy>Izbori</cp:lastModifiedBy>
  <cp:revision>1771</cp:revision>
  <cp:lastPrinted>2014-12-18T11:17:29Z</cp:lastPrinted>
  <dcterms:created xsi:type="dcterms:W3CDTF">2006-10-30T13:35:05Z</dcterms:created>
  <dcterms:modified xsi:type="dcterms:W3CDTF">2015-02-12T08:15:53Z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0x0101001804E1E532B3A14DA0FF91F4DEF707C9</vt:lpwstr>
  </property>
</Properties>
</file>